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420" r:id="rId3"/>
    <p:sldId id="421" r:id="rId4"/>
    <p:sldId id="260" r:id="rId5"/>
    <p:sldId id="416" r:id="rId6"/>
    <p:sldId id="407" r:id="rId7"/>
    <p:sldId id="408" r:id="rId8"/>
    <p:sldId id="404" r:id="rId9"/>
    <p:sldId id="410" r:id="rId10"/>
    <p:sldId id="409" r:id="rId11"/>
    <p:sldId id="381" r:id="rId12"/>
    <p:sldId id="382" r:id="rId13"/>
    <p:sldId id="424" r:id="rId14"/>
    <p:sldId id="405" r:id="rId15"/>
    <p:sldId id="383" r:id="rId16"/>
    <p:sldId id="406" r:id="rId17"/>
    <p:sldId id="423" r:id="rId18"/>
    <p:sldId id="422" r:id="rId19"/>
    <p:sldId id="259" r:id="rId20"/>
    <p:sldId id="411" r:id="rId21"/>
    <p:sldId id="347" r:id="rId22"/>
    <p:sldId id="394" r:id="rId23"/>
    <p:sldId id="392" r:id="rId24"/>
    <p:sldId id="393" r:id="rId25"/>
    <p:sldId id="400" r:id="rId26"/>
    <p:sldId id="419" r:id="rId27"/>
    <p:sldId id="412" r:id="rId28"/>
    <p:sldId id="413" r:id="rId29"/>
    <p:sldId id="414" r:id="rId30"/>
    <p:sldId id="4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Masson" initials="MM" lastIdx="23" clrIdx="0">
    <p:extLst>
      <p:ext uri="{19B8F6BF-5375-455C-9EA6-DF929625EA0E}">
        <p15:presenceInfo xmlns:p15="http://schemas.microsoft.com/office/powerpoint/2012/main" userId="S-1-5-21-2127521184-1604012920-1887927527-28777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4660"/>
  </p:normalViewPr>
  <p:slideViewPr>
    <p:cSldViewPr snapToGrid="0">
      <p:cViewPr varScale="1">
        <p:scale>
          <a:sx n="109" d="100"/>
          <a:sy n="109"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7EE428-CF43-4F29-B496-1E44E76095F2}" type="doc">
      <dgm:prSet loTypeId="urn:microsoft.com/office/officeart/2005/8/layout/vList2" loCatId="list" qsTypeId="urn:microsoft.com/office/officeart/2005/8/quickstyle/simple3" qsCatId="simple" csTypeId="urn:microsoft.com/office/officeart/2005/8/colors/colorful1" csCatId="colorful" phldr="1"/>
      <dgm:spPr/>
      <dgm:t>
        <a:bodyPr/>
        <a:lstStyle/>
        <a:p>
          <a:endParaRPr lang="en-US"/>
        </a:p>
      </dgm:t>
    </dgm:pt>
    <dgm:pt modelId="{870FFBBE-D030-4485-8E12-29C8ABFDCC02}">
      <dgm:prSet/>
      <dgm:spPr/>
      <dgm:t>
        <a:bodyPr/>
        <a:lstStyle/>
        <a:p>
          <a:r>
            <a:rPr lang="en-US"/>
            <a:t>Group workspaces renamed to App workspaces</a:t>
          </a:r>
        </a:p>
      </dgm:t>
    </dgm:pt>
    <dgm:pt modelId="{51D78A8C-06A5-4620-9619-DBA414B4990C}" type="parTrans" cxnId="{4AD58940-4A24-4531-93F4-2E89A33E47F7}">
      <dgm:prSet/>
      <dgm:spPr/>
      <dgm:t>
        <a:bodyPr/>
        <a:lstStyle/>
        <a:p>
          <a:endParaRPr lang="en-US"/>
        </a:p>
      </dgm:t>
    </dgm:pt>
    <dgm:pt modelId="{FA9C1C79-6CC8-4350-BBEA-7F8D5CE89788}" type="sibTrans" cxnId="{4AD58940-4A24-4531-93F4-2E89A33E47F7}">
      <dgm:prSet/>
      <dgm:spPr/>
      <dgm:t>
        <a:bodyPr/>
        <a:lstStyle/>
        <a:p>
          <a:endParaRPr lang="en-US"/>
        </a:p>
      </dgm:t>
    </dgm:pt>
    <dgm:pt modelId="{53D1C956-45DB-4B8C-A837-6EF8A74CA6D2}">
      <dgm:prSet/>
      <dgm:spPr/>
      <dgm:t>
        <a:bodyPr/>
        <a:lstStyle/>
        <a:p>
          <a:r>
            <a:rPr lang="en-US" dirty="0"/>
            <a:t>Only Pro users can access App workspaces from powerbi.com</a:t>
          </a:r>
        </a:p>
      </dgm:t>
    </dgm:pt>
    <dgm:pt modelId="{177A2C78-2F99-405B-A16F-6AE9322826B9}" type="parTrans" cxnId="{761CC72A-A3C1-44BC-986B-01BADDA52C23}">
      <dgm:prSet/>
      <dgm:spPr/>
      <dgm:t>
        <a:bodyPr/>
        <a:lstStyle/>
        <a:p>
          <a:endParaRPr lang="en-US"/>
        </a:p>
      </dgm:t>
    </dgm:pt>
    <dgm:pt modelId="{220260F0-B932-44B6-80A7-3520DF793DB5}" type="sibTrans" cxnId="{761CC72A-A3C1-44BC-986B-01BADDA52C23}">
      <dgm:prSet/>
      <dgm:spPr/>
      <dgm:t>
        <a:bodyPr/>
        <a:lstStyle/>
        <a:p>
          <a:endParaRPr lang="en-US"/>
        </a:p>
      </dgm:t>
    </dgm:pt>
    <dgm:pt modelId="{76A9D607-C0E0-488A-8C63-191D0EC3C324}">
      <dgm:prSet/>
      <dgm:spPr/>
      <dgm:t>
        <a:bodyPr/>
        <a:lstStyle/>
        <a:p>
          <a:r>
            <a:rPr lang="en-US" dirty="0"/>
            <a:t>Have to use App workspace to embed to your customers (ISV scenario)</a:t>
          </a:r>
        </a:p>
      </dgm:t>
    </dgm:pt>
    <dgm:pt modelId="{FF96445D-A91C-4728-9674-B0D6D4277C8A}" type="parTrans" cxnId="{0F196DD2-192F-4B9D-BE05-307BCECF6F41}">
      <dgm:prSet/>
      <dgm:spPr/>
      <dgm:t>
        <a:bodyPr/>
        <a:lstStyle/>
        <a:p>
          <a:endParaRPr lang="en-US"/>
        </a:p>
      </dgm:t>
    </dgm:pt>
    <dgm:pt modelId="{4E6EDAA6-0215-4020-AA1F-A9D0B9C95259}" type="sibTrans" cxnId="{0F196DD2-192F-4B9D-BE05-307BCECF6F41}">
      <dgm:prSet/>
      <dgm:spPr/>
      <dgm:t>
        <a:bodyPr/>
        <a:lstStyle/>
        <a:p>
          <a:endParaRPr lang="en-US"/>
        </a:p>
      </dgm:t>
    </dgm:pt>
    <dgm:pt modelId="{B2963860-0E4B-4325-A7A4-EBAC488063EA}">
      <dgm:prSet/>
      <dgm:spPr/>
      <dgm:t>
        <a:bodyPr/>
        <a:lstStyle/>
        <a:p>
          <a:r>
            <a:rPr lang="en-US"/>
            <a:t>Tied to Office 365 Modern group (decoupling soon)</a:t>
          </a:r>
        </a:p>
      </dgm:t>
    </dgm:pt>
    <dgm:pt modelId="{8F3E3549-BA57-4D1B-8943-50C10DDE0F0E}" type="parTrans" cxnId="{46766017-949D-4D66-94C1-150608DD323F}">
      <dgm:prSet/>
      <dgm:spPr/>
      <dgm:t>
        <a:bodyPr/>
        <a:lstStyle/>
        <a:p>
          <a:endParaRPr lang="en-US"/>
        </a:p>
      </dgm:t>
    </dgm:pt>
    <dgm:pt modelId="{398AAE58-DF95-4F83-A0FC-C1BE0A39CD9B}" type="sibTrans" cxnId="{46766017-949D-4D66-94C1-150608DD323F}">
      <dgm:prSet/>
      <dgm:spPr/>
      <dgm:t>
        <a:bodyPr/>
        <a:lstStyle/>
        <a:p>
          <a:endParaRPr lang="en-US"/>
        </a:p>
      </dgm:t>
    </dgm:pt>
    <dgm:pt modelId="{1E31C960-C376-4205-9BCB-DB5B3E87D159}" type="pres">
      <dgm:prSet presAssocID="{897EE428-CF43-4F29-B496-1E44E76095F2}" presName="linear" presStyleCnt="0">
        <dgm:presLayoutVars>
          <dgm:animLvl val="lvl"/>
          <dgm:resizeHandles val="exact"/>
        </dgm:presLayoutVars>
      </dgm:prSet>
      <dgm:spPr/>
    </dgm:pt>
    <dgm:pt modelId="{B22410BC-696B-494C-A1CF-08084171B912}" type="pres">
      <dgm:prSet presAssocID="{870FFBBE-D030-4485-8E12-29C8ABFDCC02}" presName="parentText" presStyleLbl="node1" presStyleIdx="0" presStyleCnt="4">
        <dgm:presLayoutVars>
          <dgm:chMax val="0"/>
          <dgm:bulletEnabled val="1"/>
        </dgm:presLayoutVars>
      </dgm:prSet>
      <dgm:spPr/>
    </dgm:pt>
    <dgm:pt modelId="{1825210D-42E7-4D06-988C-859DAA4216F4}" type="pres">
      <dgm:prSet presAssocID="{FA9C1C79-6CC8-4350-BBEA-7F8D5CE89788}" presName="spacer" presStyleCnt="0"/>
      <dgm:spPr/>
    </dgm:pt>
    <dgm:pt modelId="{36C531D6-EE0B-4514-BCBC-0892D838E9D8}" type="pres">
      <dgm:prSet presAssocID="{53D1C956-45DB-4B8C-A837-6EF8A74CA6D2}" presName="parentText" presStyleLbl="node1" presStyleIdx="1" presStyleCnt="4">
        <dgm:presLayoutVars>
          <dgm:chMax val="0"/>
          <dgm:bulletEnabled val="1"/>
        </dgm:presLayoutVars>
      </dgm:prSet>
      <dgm:spPr/>
    </dgm:pt>
    <dgm:pt modelId="{08B8BB47-8965-4128-9B1D-ED8DF879C761}" type="pres">
      <dgm:prSet presAssocID="{220260F0-B932-44B6-80A7-3520DF793DB5}" presName="spacer" presStyleCnt="0"/>
      <dgm:spPr/>
    </dgm:pt>
    <dgm:pt modelId="{9FEE879D-97FB-4976-BE2C-205EF6BA8E71}" type="pres">
      <dgm:prSet presAssocID="{76A9D607-C0E0-488A-8C63-191D0EC3C324}" presName="parentText" presStyleLbl="node1" presStyleIdx="2" presStyleCnt="4">
        <dgm:presLayoutVars>
          <dgm:chMax val="0"/>
          <dgm:bulletEnabled val="1"/>
        </dgm:presLayoutVars>
      </dgm:prSet>
      <dgm:spPr/>
    </dgm:pt>
    <dgm:pt modelId="{682ACE76-825A-4A9E-A580-55FCE27B0F22}" type="pres">
      <dgm:prSet presAssocID="{4E6EDAA6-0215-4020-AA1F-A9D0B9C95259}" presName="spacer" presStyleCnt="0"/>
      <dgm:spPr/>
    </dgm:pt>
    <dgm:pt modelId="{14C94E7A-89CC-4301-9079-FF4FA3A1F7AF}" type="pres">
      <dgm:prSet presAssocID="{B2963860-0E4B-4325-A7A4-EBAC488063EA}" presName="parentText" presStyleLbl="node1" presStyleIdx="3" presStyleCnt="4">
        <dgm:presLayoutVars>
          <dgm:chMax val="0"/>
          <dgm:bulletEnabled val="1"/>
        </dgm:presLayoutVars>
      </dgm:prSet>
      <dgm:spPr/>
    </dgm:pt>
  </dgm:ptLst>
  <dgm:cxnLst>
    <dgm:cxn modelId="{46766017-949D-4D66-94C1-150608DD323F}" srcId="{897EE428-CF43-4F29-B496-1E44E76095F2}" destId="{B2963860-0E4B-4325-A7A4-EBAC488063EA}" srcOrd="3" destOrd="0" parTransId="{8F3E3549-BA57-4D1B-8943-50C10DDE0F0E}" sibTransId="{398AAE58-DF95-4F83-A0FC-C1BE0A39CD9B}"/>
    <dgm:cxn modelId="{761CC72A-A3C1-44BC-986B-01BADDA52C23}" srcId="{897EE428-CF43-4F29-B496-1E44E76095F2}" destId="{53D1C956-45DB-4B8C-A837-6EF8A74CA6D2}" srcOrd="1" destOrd="0" parTransId="{177A2C78-2F99-405B-A16F-6AE9322826B9}" sibTransId="{220260F0-B932-44B6-80A7-3520DF793DB5}"/>
    <dgm:cxn modelId="{4AD58940-4A24-4531-93F4-2E89A33E47F7}" srcId="{897EE428-CF43-4F29-B496-1E44E76095F2}" destId="{870FFBBE-D030-4485-8E12-29C8ABFDCC02}" srcOrd="0" destOrd="0" parTransId="{51D78A8C-06A5-4620-9619-DBA414B4990C}" sibTransId="{FA9C1C79-6CC8-4350-BBEA-7F8D5CE89788}"/>
    <dgm:cxn modelId="{CA3A146B-74CB-4840-9B95-B2DB981A262C}" type="presOf" srcId="{B2963860-0E4B-4325-A7A4-EBAC488063EA}" destId="{14C94E7A-89CC-4301-9079-FF4FA3A1F7AF}" srcOrd="0" destOrd="0" presId="urn:microsoft.com/office/officeart/2005/8/layout/vList2"/>
    <dgm:cxn modelId="{48D04B71-07E6-4C20-BA15-FC58E4717B92}" type="presOf" srcId="{870FFBBE-D030-4485-8E12-29C8ABFDCC02}" destId="{B22410BC-696B-494C-A1CF-08084171B912}" srcOrd="0" destOrd="0" presId="urn:microsoft.com/office/officeart/2005/8/layout/vList2"/>
    <dgm:cxn modelId="{010F1CC8-CCFC-4632-A10D-F674931D08CB}" type="presOf" srcId="{76A9D607-C0E0-488A-8C63-191D0EC3C324}" destId="{9FEE879D-97FB-4976-BE2C-205EF6BA8E71}" srcOrd="0" destOrd="0" presId="urn:microsoft.com/office/officeart/2005/8/layout/vList2"/>
    <dgm:cxn modelId="{0F196DD2-192F-4B9D-BE05-307BCECF6F41}" srcId="{897EE428-CF43-4F29-B496-1E44E76095F2}" destId="{76A9D607-C0E0-488A-8C63-191D0EC3C324}" srcOrd="2" destOrd="0" parTransId="{FF96445D-A91C-4728-9674-B0D6D4277C8A}" sibTransId="{4E6EDAA6-0215-4020-AA1F-A9D0B9C95259}"/>
    <dgm:cxn modelId="{A69C6BE3-72E4-4BAB-A570-B8B224851F9B}" type="presOf" srcId="{53D1C956-45DB-4B8C-A837-6EF8A74CA6D2}" destId="{36C531D6-EE0B-4514-BCBC-0892D838E9D8}" srcOrd="0" destOrd="0" presId="urn:microsoft.com/office/officeart/2005/8/layout/vList2"/>
    <dgm:cxn modelId="{157A53F5-D644-4B38-A922-C5D158F46880}" type="presOf" srcId="{897EE428-CF43-4F29-B496-1E44E76095F2}" destId="{1E31C960-C376-4205-9BCB-DB5B3E87D159}" srcOrd="0" destOrd="0" presId="urn:microsoft.com/office/officeart/2005/8/layout/vList2"/>
    <dgm:cxn modelId="{9CA58E01-FD26-4D15-AF72-0F02A1DE65F7}" type="presParOf" srcId="{1E31C960-C376-4205-9BCB-DB5B3E87D159}" destId="{B22410BC-696B-494C-A1CF-08084171B912}" srcOrd="0" destOrd="0" presId="urn:microsoft.com/office/officeart/2005/8/layout/vList2"/>
    <dgm:cxn modelId="{45E90DB9-1E88-471E-9323-61007E6B3F0C}" type="presParOf" srcId="{1E31C960-C376-4205-9BCB-DB5B3E87D159}" destId="{1825210D-42E7-4D06-988C-859DAA4216F4}" srcOrd="1" destOrd="0" presId="urn:microsoft.com/office/officeart/2005/8/layout/vList2"/>
    <dgm:cxn modelId="{80A20478-65D8-4CF4-9E98-86D81F38269A}" type="presParOf" srcId="{1E31C960-C376-4205-9BCB-DB5B3E87D159}" destId="{36C531D6-EE0B-4514-BCBC-0892D838E9D8}" srcOrd="2" destOrd="0" presId="urn:microsoft.com/office/officeart/2005/8/layout/vList2"/>
    <dgm:cxn modelId="{A72697ED-B246-49D3-9ABD-D531186CA2CD}" type="presParOf" srcId="{1E31C960-C376-4205-9BCB-DB5B3E87D159}" destId="{08B8BB47-8965-4128-9B1D-ED8DF879C761}" srcOrd="3" destOrd="0" presId="urn:microsoft.com/office/officeart/2005/8/layout/vList2"/>
    <dgm:cxn modelId="{026A4731-0214-4692-B680-B69A1109F693}" type="presParOf" srcId="{1E31C960-C376-4205-9BCB-DB5B3E87D159}" destId="{9FEE879D-97FB-4976-BE2C-205EF6BA8E71}" srcOrd="4" destOrd="0" presId="urn:microsoft.com/office/officeart/2005/8/layout/vList2"/>
    <dgm:cxn modelId="{8820E70E-1510-434C-9B0F-774C4D6A2C58}" type="presParOf" srcId="{1E31C960-C376-4205-9BCB-DB5B3E87D159}" destId="{682ACE76-825A-4A9E-A580-55FCE27B0F22}" srcOrd="5" destOrd="0" presId="urn:microsoft.com/office/officeart/2005/8/layout/vList2"/>
    <dgm:cxn modelId="{15327DF1-DCDB-47A9-8736-EADEDA981343}" type="presParOf" srcId="{1E31C960-C376-4205-9BCB-DB5B3E87D159}" destId="{14C94E7A-89CC-4301-9079-FF4FA3A1F7A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9D3DD3-8903-403C-9903-51BA5C68A476}"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80B5DEEC-1A86-474E-828F-67EC238EA3C2}">
      <dgm:prSet/>
      <dgm:spPr/>
      <dgm:t>
        <a:bodyPr/>
        <a:lstStyle/>
        <a:p>
          <a:r>
            <a:rPr lang="en-US"/>
            <a:t>Can do everything Pro users can do… Except sharing/collaboration</a:t>
          </a:r>
        </a:p>
      </dgm:t>
    </dgm:pt>
    <dgm:pt modelId="{911FF3C8-2B5D-4A81-9D9C-2E01D30CCC6A}" type="parTrans" cxnId="{18500270-90BA-4EEB-9806-E5AC33BA1996}">
      <dgm:prSet/>
      <dgm:spPr/>
      <dgm:t>
        <a:bodyPr/>
        <a:lstStyle/>
        <a:p>
          <a:endParaRPr lang="en-US"/>
        </a:p>
      </dgm:t>
    </dgm:pt>
    <dgm:pt modelId="{DEFA273D-9AA1-44A3-817A-57894F261CF7}" type="sibTrans" cxnId="{18500270-90BA-4EEB-9806-E5AC33BA1996}">
      <dgm:prSet/>
      <dgm:spPr/>
      <dgm:t>
        <a:bodyPr/>
        <a:lstStyle/>
        <a:p>
          <a:endParaRPr lang="en-US"/>
        </a:p>
      </dgm:t>
    </dgm:pt>
    <dgm:pt modelId="{38B329EF-1C28-4778-9AC7-DBD0212BDC6B}">
      <dgm:prSet/>
      <dgm:spPr/>
      <dgm:t>
        <a:bodyPr/>
        <a:lstStyle/>
        <a:p>
          <a:r>
            <a:rPr lang="en-US"/>
            <a:t>Free users cannot share to any other user (Free or Pro)</a:t>
          </a:r>
        </a:p>
      </dgm:t>
    </dgm:pt>
    <dgm:pt modelId="{C4FC2CCA-F448-4CFF-B00E-E9419FDDD7BA}" type="parTrans" cxnId="{E6AE2BAC-25E7-4AF1-B00A-E5EDAB235312}">
      <dgm:prSet/>
      <dgm:spPr/>
      <dgm:t>
        <a:bodyPr/>
        <a:lstStyle/>
        <a:p>
          <a:endParaRPr lang="en-US"/>
        </a:p>
      </dgm:t>
    </dgm:pt>
    <dgm:pt modelId="{A25BDC9A-3817-4005-9717-1939C18C2CD6}" type="sibTrans" cxnId="{E6AE2BAC-25E7-4AF1-B00A-E5EDAB235312}">
      <dgm:prSet/>
      <dgm:spPr/>
      <dgm:t>
        <a:bodyPr/>
        <a:lstStyle/>
        <a:p>
          <a:endParaRPr lang="en-US"/>
        </a:p>
      </dgm:t>
    </dgm:pt>
    <dgm:pt modelId="{E2BDAE1C-8B6A-4E22-90E2-C990C36D1A2E}">
      <dgm:prSet/>
      <dgm:spPr/>
      <dgm:t>
        <a:bodyPr/>
        <a:lstStyle/>
        <a:p>
          <a:r>
            <a:rPr lang="en-US" dirty="0"/>
            <a:t>Pro users cannot share to Free users (unless workspace backed by Premium)</a:t>
          </a:r>
        </a:p>
      </dgm:t>
    </dgm:pt>
    <dgm:pt modelId="{20210918-C56F-475A-99E4-01FFDCAF72F6}" type="parTrans" cxnId="{BEEE4CF7-FA76-4051-B858-E410AFF2BED9}">
      <dgm:prSet/>
      <dgm:spPr/>
      <dgm:t>
        <a:bodyPr/>
        <a:lstStyle/>
        <a:p>
          <a:endParaRPr lang="en-US"/>
        </a:p>
      </dgm:t>
    </dgm:pt>
    <dgm:pt modelId="{C4E07EBF-65A4-48DA-8EB3-12F94CDAA710}" type="sibTrans" cxnId="{BEEE4CF7-FA76-4051-B858-E410AFF2BED9}">
      <dgm:prSet/>
      <dgm:spPr/>
      <dgm:t>
        <a:bodyPr/>
        <a:lstStyle/>
        <a:p>
          <a:endParaRPr lang="en-US"/>
        </a:p>
      </dgm:t>
    </dgm:pt>
    <dgm:pt modelId="{E27F5DC2-E12C-480A-8860-7D4664AFA67A}">
      <dgm:prSet/>
      <dgm:spPr/>
      <dgm:t>
        <a:bodyPr/>
        <a:lstStyle/>
        <a:p>
          <a:r>
            <a:rPr lang="en-US"/>
            <a:t>Free users can consume published Apps if workspace is backed by Premium</a:t>
          </a:r>
        </a:p>
      </dgm:t>
    </dgm:pt>
    <dgm:pt modelId="{D4A7F008-913C-49D3-96C5-C5002EC8E13B}" type="parTrans" cxnId="{CB72166D-FA5A-46DB-9AF6-C93D7846BF7E}">
      <dgm:prSet/>
      <dgm:spPr/>
      <dgm:t>
        <a:bodyPr/>
        <a:lstStyle/>
        <a:p>
          <a:endParaRPr lang="en-US"/>
        </a:p>
      </dgm:t>
    </dgm:pt>
    <dgm:pt modelId="{AEC7CA21-8C1D-45EB-826F-A6A8E90A36DC}" type="sibTrans" cxnId="{CB72166D-FA5A-46DB-9AF6-C93D7846BF7E}">
      <dgm:prSet/>
      <dgm:spPr/>
      <dgm:t>
        <a:bodyPr/>
        <a:lstStyle/>
        <a:p>
          <a:endParaRPr lang="en-US"/>
        </a:p>
      </dgm:t>
    </dgm:pt>
    <dgm:pt modelId="{9619CE32-8509-4C8F-8EF9-098E2B2B9A6A}" type="pres">
      <dgm:prSet presAssocID="{A59D3DD3-8903-403C-9903-51BA5C68A476}" presName="linear" presStyleCnt="0">
        <dgm:presLayoutVars>
          <dgm:animLvl val="lvl"/>
          <dgm:resizeHandles val="exact"/>
        </dgm:presLayoutVars>
      </dgm:prSet>
      <dgm:spPr/>
    </dgm:pt>
    <dgm:pt modelId="{3BEACD6D-8255-4CE1-8B39-26EDAB6CCCEB}" type="pres">
      <dgm:prSet presAssocID="{80B5DEEC-1A86-474E-828F-67EC238EA3C2}" presName="parentText" presStyleLbl="node1" presStyleIdx="0" presStyleCnt="4">
        <dgm:presLayoutVars>
          <dgm:chMax val="0"/>
          <dgm:bulletEnabled val="1"/>
        </dgm:presLayoutVars>
      </dgm:prSet>
      <dgm:spPr/>
    </dgm:pt>
    <dgm:pt modelId="{1D503575-E69B-430D-A0E7-F837781235A0}" type="pres">
      <dgm:prSet presAssocID="{DEFA273D-9AA1-44A3-817A-57894F261CF7}" presName="spacer" presStyleCnt="0"/>
      <dgm:spPr/>
    </dgm:pt>
    <dgm:pt modelId="{6D31D1D1-CAE4-417A-B5B5-11932A91B2C8}" type="pres">
      <dgm:prSet presAssocID="{38B329EF-1C28-4778-9AC7-DBD0212BDC6B}" presName="parentText" presStyleLbl="node1" presStyleIdx="1" presStyleCnt="4">
        <dgm:presLayoutVars>
          <dgm:chMax val="0"/>
          <dgm:bulletEnabled val="1"/>
        </dgm:presLayoutVars>
      </dgm:prSet>
      <dgm:spPr/>
    </dgm:pt>
    <dgm:pt modelId="{7E14CB54-DFF3-4D24-91DA-4F5DA710C199}" type="pres">
      <dgm:prSet presAssocID="{A25BDC9A-3817-4005-9717-1939C18C2CD6}" presName="spacer" presStyleCnt="0"/>
      <dgm:spPr/>
    </dgm:pt>
    <dgm:pt modelId="{B3915602-495F-4D14-8C71-2DF80C25B72C}" type="pres">
      <dgm:prSet presAssocID="{E2BDAE1C-8B6A-4E22-90E2-C990C36D1A2E}" presName="parentText" presStyleLbl="node1" presStyleIdx="2" presStyleCnt="4">
        <dgm:presLayoutVars>
          <dgm:chMax val="0"/>
          <dgm:bulletEnabled val="1"/>
        </dgm:presLayoutVars>
      </dgm:prSet>
      <dgm:spPr/>
    </dgm:pt>
    <dgm:pt modelId="{C2E89E80-5795-4776-9CDE-963639345158}" type="pres">
      <dgm:prSet presAssocID="{C4E07EBF-65A4-48DA-8EB3-12F94CDAA710}" presName="spacer" presStyleCnt="0"/>
      <dgm:spPr/>
    </dgm:pt>
    <dgm:pt modelId="{5522BACA-0ECF-4B1D-A0C7-C5FB44BA18C6}" type="pres">
      <dgm:prSet presAssocID="{E27F5DC2-E12C-480A-8860-7D4664AFA67A}" presName="parentText" presStyleLbl="node1" presStyleIdx="3" presStyleCnt="4">
        <dgm:presLayoutVars>
          <dgm:chMax val="0"/>
          <dgm:bulletEnabled val="1"/>
        </dgm:presLayoutVars>
      </dgm:prSet>
      <dgm:spPr/>
    </dgm:pt>
  </dgm:ptLst>
  <dgm:cxnLst>
    <dgm:cxn modelId="{ED678C38-E290-4CC3-A40E-8694DE168C16}" type="presOf" srcId="{E2BDAE1C-8B6A-4E22-90E2-C990C36D1A2E}" destId="{B3915602-495F-4D14-8C71-2DF80C25B72C}" srcOrd="0" destOrd="0" presId="urn:microsoft.com/office/officeart/2005/8/layout/vList2"/>
    <dgm:cxn modelId="{9B1AA249-2031-42A5-A272-5C259BE43E62}" type="presOf" srcId="{A59D3DD3-8903-403C-9903-51BA5C68A476}" destId="{9619CE32-8509-4C8F-8EF9-098E2B2B9A6A}" srcOrd="0" destOrd="0" presId="urn:microsoft.com/office/officeart/2005/8/layout/vList2"/>
    <dgm:cxn modelId="{CB72166D-FA5A-46DB-9AF6-C93D7846BF7E}" srcId="{A59D3DD3-8903-403C-9903-51BA5C68A476}" destId="{E27F5DC2-E12C-480A-8860-7D4664AFA67A}" srcOrd="3" destOrd="0" parTransId="{D4A7F008-913C-49D3-96C5-C5002EC8E13B}" sibTransId="{AEC7CA21-8C1D-45EB-826F-A6A8E90A36DC}"/>
    <dgm:cxn modelId="{18500270-90BA-4EEB-9806-E5AC33BA1996}" srcId="{A59D3DD3-8903-403C-9903-51BA5C68A476}" destId="{80B5DEEC-1A86-474E-828F-67EC238EA3C2}" srcOrd="0" destOrd="0" parTransId="{911FF3C8-2B5D-4A81-9D9C-2E01D30CCC6A}" sibTransId="{DEFA273D-9AA1-44A3-817A-57894F261CF7}"/>
    <dgm:cxn modelId="{9B495D9A-0490-4A01-844C-7C27CE7646BA}" type="presOf" srcId="{E27F5DC2-E12C-480A-8860-7D4664AFA67A}" destId="{5522BACA-0ECF-4B1D-A0C7-C5FB44BA18C6}" srcOrd="0" destOrd="0" presId="urn:microsoft.com/office/officeart/2005/8/layout/vList2"/>
    <dgm:cxn modelId="{E6AE2BAC-25E7-4AF1-B00A-E5EDAB235312}" srcId="{A59D3DD3-8903-403C-9903-51BA5C68A476}" destId="{38B329EF-1C28-4778-9AC7-DBD0212BDC6B}" srcOrd="1" destOrd="0" parTransId="{C4FC2CCA-F448-4CFF-B00E-E9419FDDD7BA}" sibTransId="{A25BDC9A-3817-4005-9717-1939C18C2CD6}"/>
    <dgm:cxn modelId="{DD2A16CE-FA4F-469D-B82A-EF4016C50955}" type="presOf" srcId="{80B5DEEC-1A86-474E-828F-67EC238EA3C2}" destId="{3BEACD6D-8255-4CE1-8B39-26EDAB6CCCEB}" srcOrd="0" destOrd="0" presId="urn:microsoft.com/office/officeart/2005/8/layout/vList2"/>
    <dgm:cxn modelId="{B194EED4-EE90-46BC-9077-FE95FFA2C3C6}" type="presOf" srcId="{38B329EF-1C28-4778-9AC7-DBD0212BDC6B}" destId="{6D31D1D1-CAE4-417A-B5B5-11932A91B2C8}" srcOrd="0" destOrd="0" presId="urn:microsoft.com/office/officeart/2005/8/layout/vList2"/>
    <dgm:cxn modelId="{BEEE4CF7-FA76-4051-B858-E410AFF2BED9}" srcId="{A59D3DD3-8903-403C-9903-51BA5C68A476}" destId="{E2BDAE1C-8B6A-4E22-90E2-C990C36D1A2E}" srcOrd="2" destOrd="0" parTransId="{20210918-C56F-475A-99E4-01FFDCAF72F6}" sibTransId="{C4E07EBF-65A4-48DA-8EB3-12F94CDAA710}"/>
    <dgm:cxn modelId="{13F9ED54-E1C8-4B73-8F9C-BE09A1E81551}" type="presParOf" srcId="{9619CE32-8509-4C8F-8EF9-098E2B2B9A6A}" destId="{3BEACD6D-8255-4CE1-8B39-26EDAB6CCCEB}" srcOrd="0" destOrd="0" presId="urn:microsoft.com/office/officeart/2005/8/layout/vList2"/>
    <dgm:cxn modelId="{13A72266-68EA-49F5-92C4-D30C035E8CCF}" type="presParOf" srcId="{9619CE32-8509-4C8F-8EF9-098E2B2B9A6A}" destId="{1D503575-E69B-430D-A0E7-F837781235A0}" srcOrd="1" destOrd="0" presId="urn:microsoft.com/office/officeart/2005/8/layout/vList2"/>
    <dgm:cxn modelId="{CAD330E7-07F2-42FB-866F-F5813332C6D3}" type="presParOf" srcId="{9619CE32-8509-4C8F-8EF9-098E2B2B9A6A}" destId="{6D31D1D1-CAE4-417A-B5B5-11932A91B2C8}" srcOrd="2" destOrd="0" presId="urn:microsoft.com/office/officeart/2005/8/layout/vList2"/>
    <dgm:cxn modelId="{53F73892-E2E4-42CA-A835-122E2876303B}" type="presParOf" srcId="{9619CE32-8509-4C8F-8EF9-098E2B2B9A6A}" destId="{7E14CB54-DFF3-4D24-91DA-4F5DA710C199}" srcOrd="3" destOrd="0" presId="urn:microsoft.com/office/officeart/2005/8/layout/vList2"/>
    <dgm:cxn modelId="{4282B78F-D388-4E05-808A-C2F09587954B}" type="presParOf" srcId="{9619CE32-8509-4C8F-8EF9-098E2B2B9A6A}" destId="{B3915602-495F-4D14-8C71-2DF80C25B72C}" srcOrd="4" destOrd="0" presId="urn:microsoft.com/office/officeart/2005/8/layout/vList2"/>
    <dgm:cxn modelId="{1EE60903-E0BA-49F6-AC7B-7E47F5B5303C}" type="presParOf" srcId="{9619CE32-8509-4C8F-8EF9-098E2B2B9A6A}" destId="{C2E89E80-5795-4776-9CDE-963639345158}" srcOrd="5" destOrd="0" presId="urn:microsoft.com/office/officeart/2005/8/layout/vList2"/>
    <dgm:cxn modelId="{C34B77B0-86B3-4B6E-B791-0DE7EE923AF5}" type="presParOf" srcId="{9619CE32-8509-4C8F-8EF9-098E2B2B9A6A}" destId="{5522BACA-0ECF-4B1D-A0C7-C5FB44BA18C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410BC-696B-494C-A1CF-08084171B912}">
      <dsp:nvSpPr>
        <dsp:cNvPr id="0" name=""/>
        <dsp:cNvSpPr/>
      </dsp:nvSpPr>
      <dsp:spPr>
        <a:xfrm>
          <a:off x="0" y="73432"/>
          <a:ext cx="6241610" cy="103428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Group workspaces renamed to App workspaces</a:t>
          </a:r>
        </a:p>
      </dsp:txBody>
      <dsp:txXfrm>
        <a:off x="50489" y="123921"/>
        <a:ext cx="6140632" cy="933302"/>
      </dsp:txXfrm>
    </dsp:sp>
    <dsp:sp modelId="{36C531D6-EE0B-4514-BCBC-0892D838E9D8}">
      <dsp:nvSpPr>
        <dsp:cNvPr id="0" name=""/>
        <dsp:cNvSpPr/>
      </dsp:nvSpPr>
      <dsp:spPr>
        <a:xfrm>
          <a:off x="0" y="1182592"/>
          <a:ext cx="6241610" cy="103428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Only Pro users can access App workspaces from powerbi.com</a:t>
          </a:r>
        </a:p>
      </dsp:txBody>
      <dsp:txXfrm>
        <a:off x="50489" y="1233081"/>
        <a:ext cx="6140632" cy="933302"/>
      </dsp:txXfrm>
    </dsp:sp>
    <dsp:sp modelId="{9FEE879D-97FB-4976-BE2C-205EF6BA8E71}">
      <dsp:nvSpPr>
        <dsp:cNvPr id="0" name=""/>
        <dsp:cNvSpPr/>
      </dsp:nvSpPr>
      <dsp:spPr>
        <a:xfrm>
          <a:off x="0" y="2291752"/>
          <a:ext cx="6241610" cy="103428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Have to use App workspace to embed to your customers (ISV scenario)</a:t>
          </a:r>
        </a:p>
      </dsp:txBody>
      <dsp:txXfrm>
        <a:off x="50489" y="2342241"/>
        <a:ext cx="6140632" cy="933302"/>
      </dsp:txXfrm>
    </dsp:sp>
    <dsp:sp modelId="{14C94E7A-89CC-4301-9079-FF4FA3A1F7AF}">
      <dsp:nvSpPr>
        <dsp:cNvPr id="0" name=""/>
        <dsp:cNvSpPr/>
      </dsp:nvSpPr>
      <dsp:spPr>
        <a:xfrm>
          <a:off x="0" y="3400912"/>
          <a:ext cx="6241610" cy="103428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Tied to Office 365 Modern group (decoupling soon)</a:t>
          </a:r>
        </a:p>
      </dsp:txBody>
      <dsp:txXfrm>
        <a:off x="50489" y="3451401"/>
        <a:ext cx="6140632" cy="933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ACD6D-8255-4CE1-8B39-26EDAB6CCCEB}">
      <dsp:nvSpPr>
        <dsp:cNvPr id="0" name=""/>
        <dsp:cNvSpPr/>
      </dsp:nvSpPr>
      <dsp:spPr>
        <a:xfrm>
          <a:off x="0" y="747930"/>
          <a:ext cx="10629122" cy="62361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Can do everything Pro users can do… Except sharing/collaboration</a:t>
          </a:r>
        </a:p>
      </dsp:txBody>
      <dsp:txXfrm>
        <a:off x="30442" y="778372"/>
        <a:ext cx="10568238" cy="562726"/>
      </dsp:txXfrm>
    </dsp:sp>
    <dsp:sp modelId="{6D31D1D1-CAE4-417A-B5B5-11932A91B2C8}">
      <dsp:nvSpPr>
        <dsp:cNvPr id="0" name=""/>
        <dsp:cNvSpPr/>
      </dsp:nvSpPr>
      <dsp:spPr>
        <a:xfrm>
          <a:off x="0" y="1446420"/>
          <a:ext cx="10629122" cy="623610"/>
        </a:xfrm>
        <a:prstGeom prst="roundRect">
          <a:avLst/>
        </a:prstGeom>
        <a:gradFill rotWithShape="0">
          <a:gsLst>
            <a:gs pos="0">
              <a:schemeClr val="accent5">
                <a:hueOff val="-2451115"/>
                <a:satOff val="-3409"/>
                <a:lumOff val="-1307"/>
                <a:alphaOff val="0"/>
                <a:lumMod val="110000"/>
                <a:satMod val="105000"/>
                <a:tint val="67000"/>
              </a:schemeClr>
            </a:gs>
            <a:gs pos="50000">
              <a:schemeClr val="accent5">
                <a:hueOff val="-2451115"/>
                <a:satOff val="-3409"/>
                <a:lumOff val="-1307"/>
                <a:alphaOff val="0"/>
                <a:lumMod val="105000"/>
                <a:satMod val="103000"/>
                <a:tint val="73000"/>
              </a:schemeClr>
            </a:gs>
            <a:gs pos="100000">
              <a:schemeClr val="accent5">
                <a:hueOff val="-2451115"/>
                <a:satOff val="-3409"/>
                <a:lumOff val="-130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Free users cannot share to any other user (Free or Pro)</a:t>
          </a:r>
        </a:p>
      </dsp:txBody>
      <dsp:txXfrm>
        <a:off x="30442" y="1476862"/>
        <a:ext cx="10568238" cy="562726"/>
      </dsp:txXfrm>
    </dsp:sp>
    <dsp:sp modelId="{B3915602-495F-4D14-8C71-2DF80C25B72C}">
      <dsp:nvSpPr>
        <dsp:cNvPr id="0" name=""/>
        <dsp:cNvSpPr/>
      </dsp:nvSpPr>
      <dsp:spPr>
        <a:xfrm>
          <a:off x="0" y="2144910"/>
          <a:ext cx="10629122" cy="623610"/>
        </a:xfrm>
        <a:prstGeom prst="roundRect">
          <a:avLst/>
        </a:prstGeom>
        <a:gradFill rotWithShape="0">
          <a:gsLst>
            <a:gs pos="0">
              <a:schemeClr val="accent5">
                <a:hueOff val="-4902230"/>
                <a:satOff val="-6819"/>
                <a:lumOff val="-2615"/>
                <a:alphaOff val="0"/>
                <a:lumMod val="110000"/>
                <a:satMod val="105000"/>
                <a:tint val="67000"/>
              </a:schemeClr>
            </a:gs>
            <a:gs pos="50000">
              <a:schemeClr val="accent5">
                <a:hueOff val="-4902230"/>
                <a:satOff val="-6819"/>
                <a:lumOff val="-2615"/>
                <a:alphaOff val="0"/>
                <a:lumMod val="105000"/>
                <a:satMod val="103000"/>
                <a:tint val="73000"/>
              </a:schemeClr>
            </a:gs>
            <a:gs pos="100000">
              <a:schemeClr val="accent5">
                <a:hueOff val="-4902230"/>
                <a:satOff val="-6819"/>
                <a:lumOff val="-261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Pro users cannot share to Free users (unless workspace backed by Premium)</a:t>
          </a:r>
        </a:p>
      </dsp:txBody>
      <dsp:txXfrm>
        <a:off x="30442" y="2175352"/>
        <a:ext cx="10568238" cy="562726"/>
      </dsp:txXfrm>
    </dsp:sp>
    <dsp:sp modelId="{5522BACA-0ECF-4B1D-A0C7-C5FB44BA18C6}">
      <dsp:nvSpPr>
        <dsp:cNvPr id="0" name=""/>
        <dsp:cNvSpPr/>
      </dsp:nvSpPr>
      <dsp:spPr>
        <a:xfrm>
          <a:off x="0" y="2843400"/>
          <a:ext cx="10629122" cy="623610"/>
        </a:xfrm>
        <a:prstGeom prst="roundRect">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Free users can consume published Apps if workspace is backed by Premium</a:t>
          </a:r>
        </a:p>
      </dsp:txBody>
      <dsp:txXfrm>
        <a:off x="30442" y="2873842"/>
        <a:ext cx="10568238"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4F691-A963-4712-B7BA-07DA02B04541}" type="datetimeFigureOut">
              <a:rPr lang="en-US" smtClean="0"/>
              <a:t>9/30/2017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82F68-9226-415C-A7E7-B9077FEB81C0}" type="slidenum">
              <a:rPr lang="en-US" smtClean="0"/>
              <a:t>‹#›</a:t>
            </a:fld>
            <a:endParaRPr lang="en-US"/>
          </a:p>
        </p:txBody>
      </p:sp>
    </p:spTree>
    <p:extLst>
      <p:ext uri="{BB962C8B-B14F-4D97-AF65-F5344CB8AC3E}">
        <p14:creationId xmlns:p14="http://schemas.microsoft.com/office/powerpoint/2010/main" val="2558877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a:t>
            </a:fld>
            <a:endParaRPr lang="en-US"/>
          </a:p>
        </p:txBody>
      </p:sp>
    </p:spTree>
    <p:extLst>
      <p:ext uri="{BB962C8B-B14F-4D97-AF65-F5344CB8AC3E}">
        <p14:creationId xmlns:p14="http://schemas.microsoft.com/office/powerpoint/2010/main" val="1892798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10</a:t>
            </a:fld>
            <a:endParaRPr lang="en-US"/>
          </a:p>
        </p:txBody>
      </p:sp>
    </p:spTree>
    <p:extLst>
      <p:ext uri="{BB962C8B-B14F-4D97-AF65-F5344CB8AC3E}">
        <p14:creationId xmlns:p14="http://schemas.microsoft.com/office/powerpoint/2010/main" val="137255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11</a:t>
            </a:fld>
            <a:endParaRPr lang="en-US"/>
          </a:p>
        </p:txBody>
      </p:sp>
    </p:spTree>
    <p:extLst>
      <p:ext uri="{BB962C8B-B14F-4D97-AF65-F5344CB8AC3E}">
        <p14:creationId xmlns:p14="http://schemas.microsoft.com/office/powerpoint/2010/main" val="66559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12</a:t>
            </a:fld>
            <a:endParaRPr lang="en-US"/>
          </a:p>
        </p:txBody>
      </p:sp>
    </p:spTree>
    <p:extLst>
      <p:ext uri="{BB962C8B-B14F-4D97-AF65-F5344CB8AC3E}">
        <p14:creationId xmlns:p14="http://schemas.microsoft.com/office/powerpoint/2010/main" val="124799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14</a:t>
            </a:fld>
            <a:endParaRPr lang="en-US"/>
          </a:p>
        </p:txBody>
      </p:sp>
    </p:spTree>
    <p:extLst>
      <p:ext uri="{BB962C8B-B14F-4D97-AF65-F5344CB8AC3E}">
        <p14:creationId xmlns:p14="http://schemas.microsoft.com/office/powerpoint/2010/main" val="1930090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15</a:t>
            </a:fld>
            <a:endParaRPr lang="en-US"/>
          </a:p>
        </p:txBody>
      </p:sp>
    </p:spTree>
    <p:extLst>
      <p:ext uri="{BB962C8B-B14F-4D97-AF65-F5344CB8AC3E}">
        <p14:creationId xmlns:p14="http://schemas.microsoft.com/office/powerpoint/2010/main" val="509227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16</a:t>
            </a:fld>
            <a:endParaRPr lang="en-US"/>
          </a:p>
        </p:txBody>
      </p:sp>
    </p:spTree>
    <p:extLst>
      <p:ext uri="{BB962C8B-B14F-4D97-AF65-F5344CB8AC3E}">
        <p14:creationId xmlns:p14="http://schemas.microsoft.com/office/powerpoint/2010/main" val="61332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17</a:t>
            </a:fld>
            <a:endParaRPr lang="en-US"/>
          </a:p>
        </p:txBody>
      </p:sp>
    </p:spTree>
    <p:extLst>
      <p:ext uri="{BB962C8B-B14F-4D97-AF65-F5344CB8AC3E}">
        <p14:creationId xmlns:p14="http://schemas.microsoft.com/office/powerpoint/2010/main" val="265851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9/30/2017 9:49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0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19</a:t>
            </a:fld>
            <a:endParaRPr lang="en-US"/>
          </a:p>
        </p:txBody>
      </p:sp>
    </p:spTree>
    <p:extLst>
      <p:ext uri="{BB962C8B-B14F-4D97-AF65-F5344CB8AC3E}">
        <p14:creationId xmlns:p14="http://schemas.microsoft.com/office/powerpoint/2010/main" val="669891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20</a:t>
            </a:fld>
            <a:endParaRPr lang="en-US"/>
          </a:p>
        </p:txBody>
      </p:sp>
    </p:spTree>
    <p:extLst>
      <p:ext uri="{BB962C8B-B14F-4D97-AF65-F5344CB8AC3E}">
        <p14:creationId xmlns:p14="http://schemas.microsoft.com/office/powerpoint/2010/main" val="313223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this</a:t>
            </a:r>
            <a:r>
              <a:rPr lang="en-US" baseline="0" dirty="0"/>
              <a:t> slide in your presentation</a:t>
            </a:r>
            <a:endParaRPr lang="en-US" dirty="0"/>
          </a:p>
        </p:txBody>
      </p:sp>
      <p:sp>
        <p:nvSpPr>
          <p:cNvPr id="4" name="Slide Number Placeholder 3"/>
          <p:cNvSpPr>
            <a:spLocks noGrp="1"/>
          </p:cNvSpPr>
          <p:nvPr>
            <p:ph type="sldNum" sz="quarter" idx="10"/>
          </p:nvPr>
        </p:nvSpPr>
        <p:spPr/>
        <p:txBody>
          <a:bodyPr/>
          <a:lstStyle/>
          <a:p>
            <a:fld id="{3F879DE8-033B-403C-98E2-CC7E6B4AF75D}" type="slidenum">
              <a:rPr lang="en-US" smtClean="0"/>
              <a:t>2</a:t>
            </a:fld>
            <a:endParaRPr lang="en-US"/>
          </a:p>
        </p:txBody>
      </p:sp>
    </p:spTree>
    <p:extLst>
      <p:ext uri="{BB962C8B-B14F-4D97-AF65-F5344CB8AC3E}">
        <p14:creationId xmlns:p14="http://schemas.microsoft.com/office/powerpoint/2010/main" val="258661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21</a:t>
            </a:fld>
            <a:endParaRPr lang="en-US"/>
          </a:p>
        </p:txBody>
      </p:sp>
    </p:spTree>
    <p:extLst>
      <p:ext uri="{BB962C8B-B14F-4D97-AF65-F5344CB8AC3E}">
        <p14:creationId xmlns:p14="http://schemas.microsoft.com/office/powerpoint/2010/main" val="917162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defRPr/>
            </a:pPr>
            <a:r>
              <a:rPr lang="en-US" sz="1000" b="1">
                <a:solidFill>
                  <a:schemeClr val="tx1"/>
                </a:solidFill>
                <a:latin typeface="Segoe UI Semibold" panose="020B0702040204020203" pitchFamily="34" charset="0"/>
                <a:cs typeface="Segoe UI Semibold" panose="020B0702040204020203" pitchFamily="34" charset="0"/>
              </a:rPr>
              <a:t>Power BI service is being unified</a:t>
            </a:r>
          </a:p>
          <a:p>
            <a:pPr defTabSz="932293" fontAlgn="base">
              <a:spcBef>
                <a:spcPts val="204"/>
              </a:spcBef>
              <a:spcAft>
                <a:spcPts val="408"/>
              </a:spcAft>
              <a:defRPr/>
            </a:pPr>
            <a:r>
              <a:rPr lang="en-US" sz="900" kern="0">
                <a:solidFill>
                  <a:srgbClr val="353535"/>
                </a:solidFill>
                <a:cs typeface="Segoe UI" panose="020B0502040204020203" pitchFamily="34" charset="0"/>
              </a:rPr>
              <a:t>One service, one API, one way to provision</a:t>
            </a:r>
          </a:p>
          <a:p>
            <a:pPr defTabSz="932293" fontAlgn="base">
              <a:spcBef>
                <a:spcPts val="204"/>
              </a:spcBef>
              <a:spcAft>
                <a:spcPts val="408"/>
              </a:spcAft>
              <a:defRPr/>
            </a:pPr>
            <a:r>
              <a:rPr lang="en-US" sz="900" kern="0">
                <a:solidFill>
                  <a:srgbClr val="353535"/>
                </a:solidFill>
                <a:cs typeface="Segoe UI" panose="020B0502040204020203" pitchFamily="34" charset="0"/>
              </a:rPr>
              <a:t>All users: Internal, </a:t>
            </a:r>
            <a:r>
              <a:rPr lang="en-US" sz="1000" kern="1200">
                <a:solidFill>
                  <a:schemeClr val="tx1"/>
                </a:solidFill>
                <a:latin typeface="Segoe UI Semibold" panose="020B0702040204020203" pitchFamily="34" charset="0"/>
                <a:ea typeface="+mn-ea"/>
                <a:cs typeface="Segoe UI Semibold" panose="020B0702040204020203" pitchFamily="34" charset="0"/>
              </a:rPr>
              <a:t>external</a:t>
            </a:r>
            <a:r>
              <a:rPr lang="en-US" sz="900" kern="0">
                <a:solidFill>
                  <a:srgbClr val="353535"/>
                </a:solidFill>
                <a:cs typeface="Segoe UI" panose="020B0502040204020203" pitchFamily="34" charset="0"/>
              </a:rPr>
              <a:t> </a:t>
            </a:r>
          </a:p>
          <a:p>
            <a:pPr defTabSz="932293" fontAlgn="base">
              <a:spcBef>
                <a:spcPts val="204"/>
              </a:spcBef>
              <a:spcAft>
                <a:spcPts val="408"/>
              </a:spcAft>
              <a:defRPr/>
            </a:pPr>
            <a:r>
              <a:rPr lang="en-US" sz="900" kern="0">
                <a:solidFill>
                  <a:srgbClr val="353535"/>
                </a:solidFill>
                <a:cs typeface="Segoe UI" panose="020B0502040204020203" pitchFamily="34" charset="0"/>
              </a:rPr>
              <a:t>New flexible licensing model: Power BI Premium</a:t>
            </a:r>
          </a:p>
          <a:p>
            <a:pPr defTabSz="932293" fontAlgn="base">
              <a:spcBef>
                <a:spcPts val="204"/>
              </a:spcBef>
              <a:spcAft>
                <a:spcPts val="408"/>
              </a:spcAft>
              <a:defRPr/>
            </a:pPr>
            <a:r>
              <a:rPr lang="en-US" sz="900" kern="0">
                <a:solidFill>
                  <a:srgbClr val="353535"/>
                </a:solidFill>
                <a:cs typeface="Segoe UI" panose="020B0502040204020203" pitchFamily="34" charset="0"/>
              </a:rPr>
              <a:t>Developers &amp; Analysts can publish &amp; manage content directly</a:t>
            </a:r>
          </a:p>
          <a:p>
            <a:endParaRPr lang="en-US"/>
          </a:p>
          <a:p>
            <a:pPr defTabSz="932293" fontAlgn="base">
              <a:defRPr/>
            </a:pPr>
            <a:r>
              <a:rPr lang="en-US" sz="1000" b="1">
                <a:solidFill>
                  <a:schemeClr val="tx1"/>
                </a:solidFill>
                <a:latin typeface="Segoe UI Semibold" panose="020B0702040204020203" pitchFamily="34" charset="0"/>
                <a:cs typeface="Segoe UI Semibold" panose="020B0702040204020203" pitchFamily="34" charset="0"/>
              </a:rPr>
              <a:t>Application architecture stays unchanged</a:t>
            </a:r>
          </a:p>
          <a:p>
            <a:pPr defTabSz="932293" fontAlgn="base">
              <a:spcBef>
                <a:spcPts val="204"/>
              </a:spcBef>
              <a:spcAft>
                <a:spcPts val="408"/>
              </a:spcAft>
              <a:defRPr/>
            </a:pPr>
            <a:r>
              <a:rPr lang="en-US" sz="900" kern="0">
                <a:solidFill>
                  <a:srgbClr val="353535"/>
                </a:solidFill>
                <a:cs typeface="Segoe UI" panose="020B0502040204020203" pitchFamily="34" charset="0"/>
              </a:rPr>
              <a:t>Application still issues access tokens to end users</a:t>
            </a:r>
          </a:p>
          <a:p>
            <a:pPr defTabSz="932293" fontAlgn="base">
              <a:spcBef>
                <a:spcPts val="204"/>
              </a:spcBef>
              <a:spcAft>
                <a:spcPts val="408"/>
              </a:spcAft>
              <a:defRPr/>
            </a:pPr>
            <a:r>
              <a:rPr lang="en-US" sz="900" kern="0">
                <a:solidFill>
                  <a:srgbClr val="353535"/>
                </a:solidFill>
                <a:cs typeface="Segoe UI" panose="020B0502040204020203" pitchFamily="34" charset="0"/>
              </a:rPr>
              <a:t>Application end users don’t need to have Power BI licenses</a:t>
            </a:r>
          </a:p>
          <a:p>
            <a:pPr defTabSz="932293" fontAlgn="base">
              <a:spcBef>
                <a:spcPts val="204"/>
              </a:spcBef>
              <a:spcAft>
                <a:spcPts val="408"/>
              </a:spcAft>
              <a:defRPr/>
            </a:pPr>
            <a:r>
              <a:rPr lang="en-US" sz="900" kern="0">
                <a:solidFill>
                  <a:srgbClr val="353535"/>
                </a:solidFill>
                <a:cs typeface="Segoe UI" panose="020B0502040204020203" pitchFamily="34" charset="0"/>
              </a:rPr>
              <a:t>Supported data sources list expands, existing data sources are fully supported.</a:t>
            </a:r>
          </a:p>
          <a:p>
            <a:endParaRPr lang="en-US"/>
          </a:p>
          <a:p>
            <a:pPr defTabSz="932293" fontAlgn="base">
              <a:defRPr/>
            </a:pPr>
            <a:r>
              <a:rPr lang="en-US" sz="1000" b="1">
                <a:solidFill>
                  <a:schemeClr val="tx1"/>
                </a:solidFill>
                <a:latin typeface="Segoe UI Semibold" panose="020B0702040204020203" pitchFamily="34" charset="0"/>
                <a:cs typeface="Segoe UI Semibold" panose="020B0702040204020203" pitchFamily="34" charset="0"/>
              </a:rPr>
              <a:t>Application Provisioning changes</a:t>
            </a:r>
          </a:p>
          <a:p>
            <a:pPr defTabSz="932293" fontAlgn="base">
              <a:spcBef>
                <a:spcPts val="204"/>
              </a:spcBef>
              <a:spcAft>
                <a:spcPts val="408"/>
              </a:spcAft>
              <a:defRPr/>
            </a:pPr>
            <a:r>
              <a:rPr lang="en-US" sz="900" kern="0">
                <a:solidFill>
                  <a:srgbClr val="353535"/>
                </a:solidFill>
                <a:cs typeface="Segoe UI" panose="020B0502040204020203" pitchFamily="34" charset="0"/>
              </a:rPr>
              <a:t>How applications are provisioned changes </a:t>
            </a:r>
          </a:p>
          <a:p>
            <a:pPr defTabSz="932293" fontAlgn="base">
              <a:spcBef>
                <a:spcPts val="204"/>
              </a:spcBef>
              <a:spcAft>
                <a:spcPts val="408"/>
              </a:spcAft>
              <a:defRPr/>
            </a:pPr>
            <a:r>
              <a:rPr lang="en-US" sz="900" kern="0">
                <a:solidFill>
                  <a:srgbClr val="353535"/>
                </a:solidFill>
                <a:cs typeface="Segoe UI" panose="020B0502040204020203" pitchFamily="34" charset="0"/>
              </a:rPr>
              <a:t>Developers need to adopt the new unified API</a:t>
            </a:r>
          </a:p>
          <a:p>
            <a:endParaRPr lang="en-US"/>
          </a:p>
          <a:p>
            <a:endParaRPr lang="en-US"/>
          </a:p>
          <a:p>
            <a:endParaRPr lang="en-US"/>
          </a:p>
          <a:p>
            <a:r>
              <a:rPr lang="en-US"/>
              <a:t>Open questions… what if the application end user is an AAD user?</a:t>
            </a:r>
          </a:p>
          <a:p>
            <a:r>
              <a:rPr lang="en-US"/>
              <a:t>How does this work end to end with CDS (which requires AAD users?)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5648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1. Create a workspace collection - A </a:t>
            </a:r>
            <a:r>
              <a:rPr lang="en-US" sz="900" b="1" i="0" kern="1200">
                <a:solidFill>
                  <a:schemeClr val="tx1"/>
                </a:solidFill>
                <a:effectLst/>
                <a:latin typeface="Segoe UI Light" pitchFamily="34" charset="0"/>
                <a:ea typeface="+mn-ea"/>
                <a:cs typeface="+mn-cs"/>
              </a:rPr>
              <a:t>Workspace Collection</a:t>
            </a:r>
            <a:r>
              <a:rPr lang="en-US" sz="900" b="0" i="0" kern="1200">
                <a:solidFill>
                  <a:schemeClr val="tx1"/>
                </a:solidFill>
                <a:effectLst/>
                <a:latin typeface="Segoe UI Light" pitchFamily="34" charset="0"/>
                <a:ea typeface="+mn-ea"/>
                <a:cs typeface="+mn-cs"/>
              </a:rPr>
              <a:t> is the top-level Azure resource and a container for the content that will be embedded in your application</a:t>
            </a:r>
          </a:p>
          <a:p>
            <a:r>
              <a:rPr lang="en-US" sz="900" b="0" i="0" kern="1200">
                <a:solidFill>
                  <a:schemeClr val="tx1"/>
                </a:solidFill>
                <a:effectLst/>
                <a:latin typeface="Segoe UI Light" pitchFamily="34" charset="0"/>
                <a:ea typeface="+mn-ea"/>
                <a:cs typeface="+mn-cs"/>
              </a:rPr>
              <a:t>2. Create workspaces - After you have created your workspace collection, you will need to create a workspace that will house your reports and datasets.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3. Create Power BI datasets and reports to embed into an app using Power BI Desktop and the import APIs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4972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9/30/2017 9:49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767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12"/>
              </a:spcAft>
              <a:buClrTx/>
              <a:buSzTx/>
              <a:buFont typeface="Arial" panose="020B0604020202020204" pitchFamily="34" charset="0"/>
              <a:buNone/>
              <a:tabLst/>
              <a:defRPr/>
            </a:pPr>
            <a:r>
              <a:rPr lang="en-US" b="1"/>
              <a:t>KEY POINTS:</a:t>
            </a:r>
            <a:endParaRPr lang="en-US" sz="9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CB89E4-D2F0-40C0-93A4-7E09E01B539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5306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74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29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902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Elaborate</a:t>
            </a:r>
            <a:r>
              <a:rPr lang="en-US" baseline="0"/>
              <a:t> on differences on APIs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9/30/2017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39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9/30/2017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8706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add this</a:t>
            </a:r>
            <a:r>
              <a:rPr lang="en-US" baseline="0" dirty="0"/>
              <a:t> slide in your presentation</a:t>
            </a:r>
            <a:endParaRPr lang="en-US" dirty="0"/>
          </a:p>
        </p:txBody>
      </p:sp>
      <p:sp>
        <p:nvSpPr>
          <p:cNvPr id="4" name="Slide Number Placeholder 3"/>
          <p:cNvSpPr>
            <a:spLocks noGrp="1"/>
          </p:cNvSpPr>
          <p:nvPr>
            <p:ph type="sldNum" sz="quarter" idx="10"/>
          </p:nvPr>
        </p:nvSpPr>
        <p:spPr/>
        <p:txBody>
          <a:bodyPr/>
          <a:lstStyle/>
          <a:p>
            <a:fld id="{3F879DE8-033B-403C-98E2-CC7E6B4AF75D}" type="slidenum">
              <a:rPr lang="en-US" smtClean="0"/>
              <a:t>3</a:t>
            </a:fld>
            <a:endParaRPr lang="en-US"/>
          </a:p>
        </p:txBody>
      </p:sp>
    </p:spTree>
    <p:extLst>
      <p:ext uri="{BB962C8B-B14F-4D97-AF65-F5344CB8AC3E}">
        <p14:creationId xmlns:p14="http://schemas.microsoft.com/office/powerpoint/2010/main" val="902854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4</a:t>
            </a:fld>
            <a:endParaRPr lang="en-US"/>
          </a:p>
        </p:txBody>
      </p:sp>
    </p:spTree>
    <p:extLst>
      <p:ext uri="{BB962C8B-B14F-4D97-AF65-F5344CB8AC3E}">
        <p14:creationId xmlns:p14="http://schemas.microsoft.com/office/powerpoint/2010/main" val="48594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5</a:t>
            </a:fld>
            <a:endParaRPr lang="en-US"/>
          </a:p>
        </p:txBody>
      </p:sp>
    </p:spTree>
    <p:extLst>
      <p:ext uri="{BB962C8B-B14F-4D97-AF65-F5344CB8AC3E}">
        <p14:creationId xmlns:p14="http://schemas.microsoft.com/office/powerpoint/2010/main" val="368641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6</a:t>
            </a:fld>
            <a:endParaRPr lang="en-US"/>
          </a:p>
        </p:txBody>
      </p:sp>
    </p:spTree>
    <p:extLst>
      <p:ext uri="{BB962C8B-B14F-4D97-AF65-F5344CB8AC3E}">
        <p14:creationId xmlns:p14="http://schemas.microsoft.com/office/powerpoint/2010/main" val="349856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7</a:t>
            </a:fld>
            <a:endParaRPr lang="en-US"/>
          </a:p>
        </p:txBody>
      </p:sp>
    </p:spTree>
    <p:extLst>
      <p:ext uri="{BB962C8B-B14F-4D97-AF65-F5344CB8AC3E}">
        <p14:creationId xmlns:p14="http://schemas.microsoft.com/office/powerpoint/2010/main" val="408026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682F68-9226-415C-A7E7-B9077FEB81C0}" type="slidenum">
              <a:rPr lang="en-US" smtClean="0"/>
              <a:t>8</a:t>
            </a:fld>
            <a:endParaRPr lang="en-US"/>
          </a:p>
        </p:txBody>
      </p:sp>
    </p:spTree>
    <p:extLst>
      <p:ext uri="{BB962C8B-B14F-4D97-AF65-F5344CB8AC3E}">
        <p14:creationId xmlns:p14="http://schemas.microsoft.com/office/powerpoint/2010/main" val="2354497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519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dam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bwMode="auto">
          <a:xfrm>
            <a:off x="5135562" y="0"/>
            <a:ext cx="7056438" cy="166102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60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endParaRPr>
          </a:p>
        </p:txBody>
      </p:sp>
      <p:sp>
        <p:nvSpPr>
          <p:cNvPr id="9" name="Text Placeholder 2"/>
          <p:cNvSpPr>
            <a:spLocks noGrp="1"/>
          </p:cNvSpPr>
          <p:nvPr>
            <p:ph type="body" sz="quarter" idx="10" hasCustomPrompt="1"/>
          </p:nvPr>
        </p:nvSpPr>
        <p:spPr>
          <a:xfrm>
            <a:off x="5335588" y="134937"/>
            <a:ext cx="6702425" cy="1383469"/>
          </a:xfrm>
        </p:spPr>
        <p:txBody>
          <a:bodyPr>
            <a:normAutofit/>
          </a:bodyPr>
          <a:lstStyle>
            <a:lvl1pPr marL="0" indent="0" algn="r">
              <a:buNone/>
              <a:defRPr sz="4400">
                <a:solidFill>
                  <a:schemeClr val="bg1"/>
                </a:solidFill>
              </a:defRPr>
            </a:lvl1pPr>
          </a:lstStyle>
          <a:p>
            <a:pPr lvl="0"/>
            <a:r>
              <a:rPr lang="en-US" dirty="0"/>
              <a:t>Presentation Title</a:t>
            </a:r>
          </a:p>
          <a:p>
            <a:pPr lvl="0"/>
            <a:endParaRPr lang="en-US" dirty="0"/>
          </a:p>
        </p:txBody>
      </p:sp>
    </p:spTree>
    <p:extLst>
      <p:ext uri="{BB962C8B-B14F-4D97-AF65-F5344CB8AC3E}">
        <p14:creationId xmlns:p14="http://schemas.microsoft.com/office/powerpoint/2010/main" val="668480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1306669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370255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243153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1406860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3002113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337663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3998100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37434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trick 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userDrawn="1"/>
        </p:nvSpPr>
        <p:spPr bwMode="auto">
          <a:xfrm>
            <a:off x="5135562" y="0"/>
            <a:ext cx="7056438" cy="166102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endParaRPr lang="en-US" sz="60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endParaRPr>
          </a:p>
        </p:txBody>
      </p:sp>
      <p:sp>
        <p:nvSpPr>
          <p:cNvPr id="4" name="Text Placeholder 2"/>
          <p:cNvSpPr>
            <a:spLocks noGrp="1"/>
          </p:cNvSpPr>
          <p:nvPr>
            <p:ph type="body" sz="quarter" idx="10" hasCustomPrompt="1"/>
          </p:nvPr>
        </p:nvSpPr>
        <p:spPr>
          <a:xfrm>
            <a:off x="5335588" y="134937"/>
            <a:ext cx="6702425" cy="1383469"/>
          </a:xfrm>
        </p:spPr>
        <p:txBody>
          <a:bodyPr>
            <a:normAutofit/>
          </a:bodyPr>
          <a:lstStyle>
            <a:lvl1pPr marL="0" indent="0" algn="r">
              <a:buNone/>
              <a:defRPr sz="4400">
                <a:solidFill>
                  <a:schemeClr val="bg1"/>
                </a:solidFill>
              </a:defRPr>
            </a:lvl1pPr>
          </a:lstStyle>
          <a:p>
            <a:pPr lvl="0"/>
            <a:r>
              <a:rPr lang="en-US" dirty="0"/>
              <a:t>Presentation Title</a:t>
            </a:r>
          </a:p>
          <a:p>
            <a:pPr lvl="0"/>
            <a:endParaRPr lang="en-US" dirty="0"/>
          </a:p>
        </p:txBody>
      </p:sp>
    </p:spTree>
    <p:extLst>
      <p:ext uri="{BB962C8B-B14F-4D97-AF65-F5344CB8AC3E}">
        <p14:creationId xmlns:p14="http://schemas.microsoft.com/office/powerpoint/2010/main" val="1054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dam Who Am I">
    <p:spTree>
      <p:nvGrpSpPr>
        <p:cNvPr id="1" name=""/>
        <p:cNvGrpSpPr/>
        <p:nvPr/>
      </p:nvGrpSpPr>
      <p:grpSpPr>
        <a:xfrm>
          <a:off x="0" y="0"/>
          <a:ext cx="0" cy="0"/>
          <a:chOff x="0" y="0"/>
          <a:chExt cx="0" cy="0"/>
        </a:xfrm>
      </p:grpSpPr>
      <p:sp>
        <p:nvSpPr>
          <p:cNvPr id="3" name="Title 2"/>
          <p:cNvSpPr txBox="1">
            <a:spLocks/>
          </p:cNvSpPr>
          <p:nvPr userDrawn="1"/>
        </p:nvSpPr>
        <p:spPr>
          <a:xfrm>
            <a:off x="4844352" y="713497"/>
            <a:ext cx="5101613" cy="13543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solidFill>
                  <a:schemeClr val="tx1">
                    <a:lumMod val="50000"/>
                  </a:schemeClr>
                </a:solidFill>
              </a:rPr>
              <a:t>Adam Saxton</a:t>
            </a:r>
            <a:br>
              <a:rPr lang="pt-BR" dirty="0">
                <a:solidFill>
                  <a:schemeClr val="tx2"/>
                </a:solidFill>
              </a:rPr>
            </a:br>
            <a:endParaRPr lang="pt-BR" sz="2400" dirty="0">
              <a:solidFill>
                <a:srgbClr val="505050"/>
              </a:solidFill>
            </a:endParaRPr>
          </a:p>
        </p:txBody>
      </p:sp>
      <p:sp>
        <p:nvSpPr>
          <p:cNvPr id="4" name="Oval 3"/>
          <p:cNvSpPr/>
          <p:nvPr userDrawn="1"/>
        </p:nvSpPr>
        <p:spPr>
          <a:xfrm>
            <a:off x="556092" y="278503"/>
            <a:ext cx="3565027" cy="3398490"/>
          </a:xfrm>
          <a:prstGeom prst="ellipse">
            <a:avLst/>
          </a:prstGeom>
          <a:blipFill>
            <a:blip r:embed="rId2"/>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endParaRPr lang="en-US" sz="1400" dirty="0">
              <a:solidFill>
                <a:schemeClr val="tx1">
                  <a:lumMod val="60000"/>
                  <a:lumOff val="40000"/>
                </a:schemeClr>
              </a:solidFill>
            </a:endParaRPr>
          </a:p>
        </p:txBody>
      </p:sp>
      <p:sp>
        <p:nvSpPr>
          <p:cNvPr id="5" name="Freeform 280"/>
          <p:cNvSpPr>
            <a:spLocks/>
          </p:cNvSpPr>
          <p:nvPr userDrawn="1"/>
        </p:nvSpPr>
        <p:spPr bwMode="auto">
          <a:xfrm>
            <a:off x="8331062" y="5474095"/>
            <a:ext cx="302680" cy="424493"/>
          </a:xfrm>
          <a:custGeom>
            <a:avLst/>
            <a:gdLst>
              <a:gd name="T0" fmla="*/ 0 w 178"/>
              <a:gd name="T1" fmla="*/ 108517 h 344"/>
              <a:gd name="T2" fmla="*/ 36110 w 178"/>
              <a:gd name="T3" fmla="*/ 108517 h 344"/>
              <a:gd name="T4" fmla="*/ 36110 w 178"/>
              <a:gd name="T5" fmla="*/ 75200 h 344"/>
              <a:gd name="T6" fmla="*/ 47513 w 178"/>
              <a:gd name="T7" fmla="*/ 24749 h 344"/>
              <a:gd name="T8" fmla="*/ 103579 w 178"/>
              <a:gd name="T9" fmla="*/ 0 h 344"/>
              <a:gd name="T10" fmla="*/ 169148 w 178"/>
              <a:gd name="T11" fmla="*/ 5711 h 344"/>
              <a:gd name="T12" fmla="*/ 159645 w 178"/>
              <a:gd name="T13" fmla="*/ 56162 h 344"/>
              <a:gd name="T14" fmla="*/ 130187 w 178"/>
              <a:gd name="T15" fmla="*/ 52355 h 344"/>
              <a:gd name="T16" fmla="*/ 103579 w 178"/>
              <a:gd name="T17" fmla="*/ 69489 h 344"/>
              <a:gd name="T18" fmla="*/ 103579 w 178"/>
              <a:gd name="T19" fmla="*/ 108517 h 344"/>
              <a:gd name="T20" fmla="*/ 161546 w 178"/>
              <a:gd name="T21" fmla="*/ 108517 h 344"/>
              <a:gd name="T22" fmla="*/ 157745 w 178"/>
              <a:gd name="T23" fmla="*/ 157064 h 344"/>
              <a:gd name="T24" fmla="*/ 103579 w 178"/>
              <a:gd name="T25" fmla="*/ 157064 h 344"/>
              <a:gd name="T26" fmla="*/ 103579 w 178"/>
              <a:gd name="T27" fmla="*/ 327454 h 344"/>
              <a:gd name="T28" fmla="*/ 36110 w 178"/>
              <a:gd name="T29" fmla="*/ 327454 h 344"/>
              <a:gd name="T30" fmla="*/ 36110 w 178"/>
              <a:gd name="T31" fmla="*/ 157064 h 344"/>
              <a:gd name="T32" fmla="*/ 0 w 178"/>
              <a:gd name="T33" fmla="*/ 157064 h 344"/>
              <a:gd name="T34" fmla="*/ 0 w 178"/>
              <a:gd name="T35" fmla="*/ 108517 h 3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344">
                <a:moveTo>
                  <a:pt x="0" y="114"/>
                </a:moveTo>
                <a:cubicBezTo>
                  <a:pt x="38" y="114"/>
                  <a:pt x="38" y="114"/>
                  <a:pt x="38" y="114"/>
                </a:cubicBezTo>
                <a:cubicBezTo>
                  <a:pt x="38" y="79"/>
                  <a:pt x="38" y="79"/>
                  <a:pt x="38" y="79"/>
                </a:cubicBezTo>
                <a:cubicBezTo>
                  <a:pt x="38" y="64"/>
                  <a:pt x="38" y="40"/>
                  <a:pt x="50" y="26"/>
                </a:cubicBezTo>
                <a:cubicBezTo>
                  <a:pt x="63" y="10"/>
                  <a:pt x="80" y="0"/>
                  <a:pt x="109" y="0"/>
                </a:cubicBezTo>
                <a:cubicBezTo>
                  <a:pt x="157" y="0"/>
                  <a:pt x="178" y="6"/>
                  <a:pt x="178" y="6"/>
                </a:cubicBezTo>
                <a:cubicBezTo>
                  <a:pt x="168" y="59"/>
                  <a:pt x="168" y="59"/>
                  <a:pt x="168" y="59"/>
                </a:cubicBezTo>
                <a:cubicBezTo>
                  <a:pt x="168" y="59"/>
                  <a:pt x="152" y="55"/>
                  <a:pt x="137" y="55"/>
                </a:cubicBezTo>
                <a:cubicBezTo>
                  <a:pt x="122" y="55"/>
                  <a:pt x="109" y="60"/>
                  <a:pt x="109" y="73"/>
                </a:cubicBezTo>
                <a:cubicBezTo>
                  <a:pt x="109" y="114"/>
                  <a:pt x="109" y="114"/>
                  <a:pt x="109" y="114"/>
                </a:cubicBezTo>
                <a:cubicBezTo>
                  <a:pt x="170" y="114"/>
                  <a:pt x="170" y="114"/>
                  <a:pt x="170" y="114"/>
                </a:cubicBezTo>
                <a:cubicBezTo>
                  <a:pt x="166" y="165"/>
                  <a:pt x="166" y="165"/>
                  <a:pt x="166" y="165"/>
                </a:cubicBezTo>
                <a:cubicBezTo>
                  <a:pt x="109" y="165"/>
                  <a:pt x="109" y="165"/>
                  <a:pt x="109" y="165"/>
                </a:cubicBezTo>
                <a:cubicBezTo>
                  <a:pt x="109" y="344"/>
                  <a:pt x="109" y="344"/>
                  <a:pt x="109" y="344"/>
                </a:cubicBezTo>
                <a:cubicBezTo>
                  <a:pt x="38" y="344"/>
                  <a:pt x="38" y="344"/>
                  <a:pt x="38" y="344"/>
                </a:cubicBezTo>
                <a:cubicBezTo>
                  <a:pt x="38" y="165"/>
                  <a:pt x="38" y="165"/>
                  <a:pt x="38" y="165"/>
                </a:cubicBezTo>
                <a:cubicBezTo>
                  <a:pt x="0" y="165"/>
                  <a:pt x="0" y="165"/>
                  <a:pt x="0" y="165"/>
                </a:cubicBezTo>
                <a:lnTo>
                  <a:pt x="0" y="114"/>
                </a:lnTo>
                <a:close/>
              </a:path>
            </a:pathLst>
          </a:custGeom>
          <a:solidFill>
            <a:schemeClr val="tx2"/>
          </a:solidFill>
          <a:ln>
            <a:noFill/>
          </a:ln>
        </p:spPr>
        <p:txBody>
          <a:bodyPr/>
          <a:lstStyle/>
          <a:p>
            <a:endParaRPr lang="en-US">
              <a:solidFill>
                <a:schemeClr val="accent1"/>
              </a:solidFill>
            </a:endParaRPr>
          </a:p>
        </p:txBody>
      </p:sp>
      <p:sp>
        <p:nvSpPr>
          <p:cNvPr id="6" name="Freeform 318"/>
          <p:cNvSpPr>
            <a:spLocks/>
          </p:cNvSpPr>
          <p:nvPr userDrawn="1"/>
        </p:nvSpPr>
        <p:spPr bwMode="auto">
          <a:xfrm>
            <a:off x="4778433" y="5563410"/>
            <a:ext cx="434551" cy="335178"/>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a:solidFill>
                <a:schemeClr val="accent1"/>
              </a:solidFill>
            </a:endParaRPr>
          </a:p>
        </p:txBody>
      </p:sp>
      <p:sp>
        <p:nvSpPr>
          <p:cNvPr id="7" name="TextBox 6"/>
          <p:cNvSpPr txBox="1"/>
          <p:nvPr userDrawn="1"/>
        </p:nvSpPr>
        <p:spPr>
          <a:xfrm>
            <a:off x="5416682" y="5407242"/>
            <a:ext cx="2390398" cy="523220"/>
          </a:xfrm>
          <a:prstGeom prst="rect">
            <a:avLst/>
          </a:prstGeom>
          <a:noFill/>
        </p:spPr>
        <p:txBody>
          <a:bodyPr wrap="none" rtlCol="0">
            <a:spAutoFit/>
          </a:bodyPr>
          <a:lstStyle/>
          <a:p>
            <a:r>
              <a:rPr lang="en-US" sz="2800" dirty="0">
                <a:solidFill>
                  <a:srgbClr val="505050"/>
                </a:solidFill>
              </a:rPr>
              <a:t>@guyinacube</a:t>
            </a:r>
          </a:p>
        </p:txBody>
      </p:sp>
      <p:sp>
        <p:nvSpPr>
          <p:cNvPr id="8" name="TextBox 7"/>
          <p:cNvSpPr txBox="1"/>
          <p:nvPr userDrawn="1"/>
        </p:nvSpPr>
        <p:spPr>
          <a:xfrm>
            <a:off x="8633742" y="5435568"/>
            <a:ext cx="2125903" cy="523220"/>
          </a:xfrm>
          <a:prstGeom prst="rect">
            <a:avLst/>
          </a:prstGeom>
          <a:noFill/>
        </p:spPr>
        <p:txBody>
          <a:bodyPr wrap="none" rtlCol="0">
            <a:spAutoFit/>
          </a:bodyPr>
          <a:lstStyle/>
          <a:p>
            <a:r>
              <a:rPr lang="en-US" sz="2800" dirty="0">
                <a:solidFill>
                  <a:srgbClr val="505050"/>
                </a:solidFill>
              </a:rPr>
              <a:t>/guyinacube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0221" y="2653276"/>
            <a:ext cx="4607310" cy="139823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78433" y="2613832"/>
            <a:ext cx="1496609" cy="1496609"/>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40894" y="5439117"/>
            <a:ext cx="1056256" cy="459471"/>
          </a:xfrm>
          <a:prstGeom prst="rect">
            <a:avLst/>
          </a:prstGeom>
        </p:spPr>
      </p:pic>
      <p:sp>
        <p:nvSpPr>
          <p:cNvPr id="12" name="TextBox 11"/>
          <p:cNvSpPr txBox="1"/>
          <p:nvPr userDrawn="1"/>
        </p:nvSpPr>
        <p:spPr>
          <a:xfrm>
            <a:off x="2338605" y="5407242"/>
            <a:ext cx="2125903" cy="523220"/>
          </a:xfrm>
          <a:prstGeom prst="rect">
            <a:avLst/>
          </a:prstGeom>
          <a:noFill/>
        </p:spPr>
        <p:txBody>
          <a:bodyPr wrap="none" rtlCol="0">
            <a:spAutoFit/>
          </a:bodyPr>
          <a:lstStyle/>
          <a:p>
            <a:r>
              <a:rPr lang="en-US" sz="2800" dirty="0">
                <a:solidFill>
                  <a:srgbClr val="505050"/>
                </a:solidFill>
              </a:rPr>
              <a:t>/guyinacube</a:t>
            </a:r>
          </a:p>
        </p:txBody>
      </p:sp>
    </p:spTree>
    <p:extLst>
      <p:ext uri="{BB962C8B-B14F-4D97-AF65-F5344CB8AC3E}">
        <p14:creationId xmlns:p14="http://schemas.microsoft.com/office/powerpoint/2010/main" val="2879010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trick Who Am I">
    <p:spTree>
      <p:nvGrpSpPr>
        <p:cNvPr id="1" name=""/>
        <p:cNvGrpSpPr/>
        <p:nvPr/>
      </p:nvGrpSpPr>
      <p:grpSpPr>
        <a:xfrm>
          <a:off x="0" y="0"/>
          <a:ext cx="0" cy="0"/>
          <a:chOff x="0" y="0"/>
          <a:chExt cx="0" cy="0"/>
        </a:xfrm>
      </p:grpSpPr>
      <p:sp>
        <p:nvSpPr>
          <p:cNvPr id="3" name="Title 2"/>
          <p:cNvSpPr txBox="1">
            <a:spLocks/>
          </p:cNvSpPr>
          <p:nvPr userDrawn="1"/>
        </p:nvSpPr>
        <p:spPr>
          <a:xfrm>
            <a:off x="4844352" y="713497"/>
            <a:ext cx="5101613" cy="13543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solidFill>
                  <a:schemeClr val="tx1">
                    <a:lumMod val="50000"/>
                  </a:schemeClr>
                </a:solidFill>
              </a:rPr>
              <a:t>Patrick LeBlanc</a:t>
            </a:r>
            <a:br>
              <a:rPr lang="pt-BR" dirty="0">
                <a:solidFill>
                  <a:schemeClr val="tx2"/>
                </a:solidFill>
              </a:rPr>
            </a:br>
            <a:endParaRPr lang="pt-BR" sz="2400" dirty="0">
              <a:solidFill>
                <a:srgbClr val="505050"/>
              </a:solidFill>
            </a:endParaRPr>
          </a:p>
        </p:txBody>
      </p:sp>
      <p:sp>
        <p:nvSpPr>
          <p:cNvPr id="5" name="Freeform 280"/>
          <p:cNvSpPr>
            <a:spLocks/>
          </p:cNvSpPr>
          <p:nvPr userDrawn="1"/>
        </p:nvSpPr>
        <p:spPr bwMode="auto">
          <a:xfrm>
            <a:off x="8331062" y="5474095"/>
            <a:ext cx="302680" cy="424493"/>
          </a:xfrm>
          <a:custGeom>
            <a:avLst/>
            <a:gdLst>
              <a:gd name="T0" fmla="*/ 0 w 178"/>
              <a:gd name="T1" fmla="*/ 108517 h 344"/>
              <a:gd name="T2" fmla="*/ 36110 w 178"/>
              <a:gd name="T3" fmla="*/ 108517 h 344"/>
              <a:gd name="T4" fmla="*/ 36110 w 178"/>
              <a:gd name="T5" fmla="*/ 75200 h 344"/>
              <a:gd name="T6" fmla="*/ 47513 w 178"/>
              <a:gd name="T7" fmla="*/ 24749 h 344"/>
              <a:gd name="T8" fmla="*/ 103579 w 178"/>
              <a:gd name="T9" fmla="*/ 0 h 344"/>
              <a:gd name="T10" fmla="*/ 169148 w 178"/>
              <a:gd name="T11" fmla="*/ 5711 h 344"/>
              <a:gd name="T12" fmla="*/ 159645 w 178"/>
              <a:gd name="T13" fmla="*/ 56162 h 344"/>
              <a:gd name="T14" fmla="*/ 130187 w 178"/>
              <a:gd name="T15" fmla="*/ 52355 h 344"/>
              <a:gd name="T16" fmla="*/ 103579 w 178"/>
              <a:gd name="T17" fmla="*/ 69489 h 344"/>
              <a:gd name="T18" fmla="*/ 103579 w 178"/>
              <a:gd name="T19" fmla="*/ 108517 h 344"/>
              <a:gd name="T20" fmla="*/ 161546 w 178"/>
              <a:gd name="T21" fmla="*/ 108517 h 344"/>
              <a:gd name="T22" fmla="*/ 157745 w 178"/>
              <a:gd name="T23" fmla="*/ 157064 h 344"/>
              <a:gd name="T24" fmla="*/ 103579 w 178"/>
              <a:gd name="T25" fmla="*/ 157064 h 344"/>
              <a:gd name="T26" fmla="*/ 103579 w 178"/>
              <a:gd name="T27" fmla="*/ 327454 h 344"/>
              <a:gd name="T28" fmla="*/ 36110 w 178"/>
              <a:gd name="T29" fmla="*/ 327454 h 344"/>
              <a:gd name="T30" fmla="*/ 36110 w 178"/>
              <a:gd name="T31" fmla="*/ 157064 h 344"/>
              <a:gd name="T32" fmla="*/ 0 w 178"/>
              <a:gd name="T33" fmla="*/ 157064 h 344"/>
              <a:gd name="T34" fmla="*/ 0 w 178"/>
              <a:gd name="T35" fmla="*/ 108517 h 3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344">
                <a:moveTo>
                  <a:pt x="0" y="114"/>
                </a:moveTo>
                <a:cubicBezTo>
                  <a:pt x="38" y="114"/>
                  <a:pt x="38" y="114"/>
                  <a:pt x="38" y="114"/>
                </a:cubicBezTo>
                <a:cubicBezTo>
                  <a:pt x="38" y="79"/>
                  <a:pt x="38" y="79"/>
                  <a:pt x="38" y="79"/>
                </a:cubicBezTo>
                <a:cubicBezTo>
                  <a:pt x="38" y="64"/>
                  <a:pt x="38" y="40"/>
                  <a:pt x="50" y="26"/>
                </a:cubicBezTo>
                <a:cubicBezTo>
                  <a:pt x="63" y="10"/>
                  <a:pt x="80" y="0"/>
                  <a:pt x="109" y="0"/>
                </a:cubicBezTo>
                <a:cubicBezTo>
                  <a:pt x="157" y="0"/>
                  <a:pt x="178" y="6"/>
                  <a:pt x="178" y="6"/>
                </a:cubicBezTo>
                <a:cubicBezTo>
                  <a:pt x="168" y="59"/>
                  <a:pt x="168" y="59"/>
                  <a:pt x="168" y="59"/>
                </a:cubicBezTo>
                <a:cubicBezTo>
                  <a:pt x="168" y="59"/>
                  <a:pt x="152" y="55"/>
                  <a:pt x="137" y="55"/>
                </a:cubicBezTo>
                <a:cubicBezTo>
                  <a:pt x="122" y="55"/>
                  <a:pt x="109" y="60"/>
                  <a:pt x="109" y="73"/>
                </a:cubicBezTo>
                <a:cubicBezTo>
                  <a:pt x="109" y="114"/>
                  <a:pt x="109" y="114"/>
                  <a:pt x="109" y="114"/>
                </a:cubicBezTo>
                <a:cubicBezTo>
                  <a:pt x="170" y="114"/>
                  <a:pt x="170" y="114"/>
                  <a:pt x="170" y="114"/>
                </a:cubicBezTo>
                <a:cubicBezTo>
                  <a:pt x="166" y="165"/>
                  <a:pt x="166" y="165"/>
                  <a:pt x="166" y="165"/>
                </a:cubicBezTo>
                <a:cubicBezTo>
                  <a:pt x="109" y="165"/>
                  <a:pt x="109" y="165"/>
                  <a:pt x="109" y="165"/>
                </a:cubicBezTo>
                <a:cubicBezTo>
                  <a:pt x="109" y="344"/>
                  <a:pt x="109" y="344"/>
                  <a:pt x="109" y="344"/>
                </a:cubicBezTo>
                <a:cubicBezTo>
                  <a:pt x="38" y="344"/>
                  <a:pt x="38" y="344"/>
                  <a:pt x="38" y="344"/>
                </a:cubicBezTo>
                <a:cubicBezTo>
                  <a:pt x="38" y="165"/>
                  <a:pt x="38" y="165"/>
                  <a:pt x="38" y="165"/>
                </a:cubicBezTo>
                <a:cubicBezTo>
                  <a:pt x="0" y="165"/>
                  <a:pt x="0" y="165"/>
                  <a:pt x="0" y="165"/>
                </a:cubicBezTo>
                <a:lnTo>
                  <a:pt x="0" y="114"/>
                </a:lnTo>
                <a:close/>
              </a:path>
            </a:pathLst>
          </a:custGeom>
          <a:solidFill>
            <a:schemeClr val="tx2"/>
          </a:solidFill>
          <a:ln>
            <a:noFill/>
          </a:ln>
        </p:spPr>
        <p:txBody>
          <a:bodyPr/>
          <a:lstStyle/>
          <a:p>
            <a:endParaRPr lang="en-US">
              <a:solidFill>
                <a:schemeClr val="accent1"/>
              </a:solidFill>
            </a:endParaRPr>
          </a:p>
        </p:txBody>
      </p:sp>
      <p:sp>
        <p:nvSpPr>
          <p:cNvPr id="6" name="Freeform 318"/>
          <p:cNvSpPr>
            <a:spLocks/>
          </p:cNvSpPr>
          <p:nvPr userDrawn="1"/>
        </p:nvSpPr>
        <p:spPr bwMode="auto">
          <a:xfrm>
            <a:off x="4778433" y="5563410"/>
            <a:ext cx="434551" cy="335178"/>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a:solidFill>
                <a:schemeClr val="accent1"/>
              </a:solidFill>
            </a:endParaRPr>
          </a:p>
        </p:txBody>
      </p:sp>
      <p:sp>
        <p:nvSpPr>
          <p:cNvPr id="7" name="TextBox 6"/>
          <p:cNvSpPr txBox="1"/>
          <p:nvPr userDrawn="1"/>
        </p:nvSpPr>
        <p:spPr>
          <a:xfrm>
            <a:off x="5416682" y="5407242"/>
            <a:ext cx="2045432" cy="523220"/>
          </a:xfrm>
          <a:prstGeom prst="rect">
            <a:avLst/>
          </a:prstGeom>
          <a:noFill/>
        </p:spPr>
        <p:txBody>
          <a:bodyPr wrap="none" rtlCol="0">
            <a:spAutoFit/>
          </a:bodyPr>
          <a:lstStyle/>
          <a:p>
            <a:r>
              <a:rPr lang="en-US" sz="2800" dirty="0">
                <a:solidFill>
                  <a:srgbClr val="505050"/>
                </a:solidFill>
              </a:rPr>
              <a:t>@</a:t>
            </a:r>
            <a:r>
              <a:rPr lang="en-US" sz="2800" dirty="0" err="1">
                <a:solidFill>
                  <a:srgbClr val="505050"/>
                </a:solidFill>
              </a:rPr>
              <a:t>patrickdba</a:t>
            </a:r>
            <a:endParaRPr lang="en-US" sz="2800" dirty="0">
              <a:solidFill>
                <a:srgbClr val="505050"/>
              </a:solidFill>
            </a:endParaRPr>
          </a:p>
        </p:txBody>
      </p:sp>
      <p:sp>
        <p:nvSpPr>
          <p:cNvPr id="8" name="TextBox 7"/>
          <p:cNvSpPr txBox="1"/>
          <p:nvPr userDrawn="1"/>
        </p:nvSpPr>
        <p:spPr>
          <a:xfrm>
            <a:off x="8633742" y="5435568"/>
            <a:ext cx="2125903" cy="523220"/>
          </a:xfrm>
          <a:prstGeom prst="rect">
            <a:avLst/>
          </a:prstGeom>
          <a:noFill/>
        </p:spPr>
        <p:txBody>
          <a:bodyPr wrap="none" rtlCol="0">
            <a:spAutoFit/>
          </a:bodyPr>
          <a:lstStyle/>
          <a:p>
            <a:r>
              <a:rPr lang="en-US" sz="2800" dirty="0">
                <a:solidFill>
                  <a:srgbClr val="505050"/>
                </a:solidFill>
              </a:rPr>
              <a:t>/guyinacube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10221" y="2653276"/>
            <a:ext cx="4607310" cy="139823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433" y="2613832"/>
            <a:ext cx="1496609" cy="149660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40894" y="5439117"/>
            <a:ext cx="1056256" cy="459471"/>
          </a:xfrm>
          <a:prstGeom prst="rect">
            <a:avLst/>
          </a:prstGeom>
        </p:spPr>
      </p:pic>
      <p:sp>
        <p:nvSpPr>
          <p:cNvPr id="12" name="TextBox 11"/>
          <p:cNvSpPr txBox="1"/>
          <p:nvPr userDrawn="1"/>
        </p:nvSpPr>
        <p:spPr>
          <a:xfrm>
            <a:off x="2338605" y="5407242"/>
            <a:ext cx="2125903" cy="523220"/>
          </a:xfrm>
          <a:prstGeom prst="rect">
            <a:avLst/>
          </a:prstGeom>
          <a:noFill/>
        </p:spPr>
        <p:txBody>
          <a:bodyPr wrap="none" rtlCol="0">
            <a:spAutoFit/>
          </a:bodyPr>
          <a:lstStyle/>
          <a:p>
            <a:r>
              <a:rPr lang="en-US" sz="2800" dirty="0">
                <a:solidFill>
                  <a:srgbClr val="505050"/>
                </a:solidFill>
              </a:rPr>
              <a:t>/guyinacube</a:t>
            </a:r>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0121" y="204098"/>
            <a:ext cx="3434057" cy="3394779"/>
          </a:xfrm>
          <a:prstGeom prst="rect">
            <a:avLst/>
          </a:prstGeom>
        </p:spPr>
      </p:pic>
    </p:spTree>
    <p:extLst>
      <p:ext uri="{BB962C8B-B14F-4D97-AF65-F5344CB8AC3E}">
        <p14:creationId xmlns:p14="http://schemas.microsoft.com/office/powerpoint/2010/main" val="2514032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881" y="-1"/>
            <a:ext cx="12435593" cy="6995021"/>
          </a:xfrm>
          <a:prstGeom prst="rect">
            <a:avLst/>
          </a:prstGeom>
        </p:spPr>
      </p:pic>
      <p:sp>
        <p:nvSpPr>
          <p:cNvPr id="9" name="Title 8"/>
          <p:cNvSpPr>
            <a:spLocks noGrp="1"/>
          </p:cNvSpPr>
          <p:nvPr>
            <p:ph type="title"/>
          </p:nvPr>
        </p:nvSpPr>
        <p:spPr>
          <a:xfrm>
            <a:off x="871756" y="2554651"/>
            <a:ext cx="10515600" cy="1325563"/>
          </a:xfrm>
        </p:spPr>
        <p:txBody>
          <a:bodyPr>
            <a:normAutofit/>
          </a:bodyPr>
          <a:lstStyle>
            <a:lvl1pPr>
              <a:defRPr sz="6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9607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dam End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163" y="-693738"/>
            <a:ext cx="14224000" cy="8001000"/>
          </a:xfrm>
          <a:prstGeom prst="rect">
            <a:avLst/>
          </a:prstGeom>
          <a:solidFill>
            <a:srgbClr val="525252"/>
          </a:solidFill>
        </p:spPr>
      </p:pic>
      <p:pic>
        <p:nvPicPr>
          <p:cNvPr id="4" name="Picture 3" descr="C:\Users\Adam\AppData\Local\Microsoft\Windows\Temporary Internet Files\Content.IE5\5IAAI2LD\MPj04395360000[1].jpg"/>
          <p:cNvPicPr>
            <a:picLocks noChangeAspect="1" noChangeArrowheads="1"/>
          </p:cNvPicPr>
          <p:nvPr userDrawn="1"/>
        </p:nvPicPr>
        <p:blipFill>
          <a:blip r:embed="rId3"/>
          <a:srcRect/>
          <a:stretch>
            <a:fillRect/>
          </a:stretch>
        </p:blipFill>
        <p:spPr bwMode="auto">
          <a:xfrm>
            <a:off x="3322637" y="373062"/>
            <a:ext cx="6275508" cy="3376821"/>
          </a:xfrm>
          <a:prstGeom prst="rect">
            <a:avLst/>
          </a:prstGeom>
          <a:noFill/>
        </p:spPr>
      </p:pic>
      <p:sp>
        <p:nvSpPr>
          <p:cNvPr id="10" name="TextBox 9"/>
          <p:cNvSpPr txBox="1"/>
          <p:nvPr userDrawn="1"/>
        </p:nvSpPr>
        <p:spPr>
          <a:xfrm>
            <a:off x="7225166" y="4259262"/>
            <a:ext cx="52712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effectLst>
                  <a:outerShdw blurRad="38100" dist="38100" dir="2700000" algn="tl">
                    <a:srgbClr val="000000">
                      <a:alpha val="43137"/>
                    </a:srgbClr>
                  </a:outerShdw>
                </a:effectLst>
              </a:rPr>
              <a:t>asaxton@microsoft.com</a:t>
            </a:r>
          </a:p>
        </p:txBody>
      </p:sp>
      <p:grpSp>
        <p:nvGrpSpPr>
          <p:cNvPr id="11" name="Group 10"/>
          <p:cNvGrpSpPr/>
          <p:nvPr userDrawn="1"/>
        </p:nvGrpSpPr>
        <p:grpSpPr bwMode="black">
          <a:xfrm>
            <a:off x="6599237" y="4457566"/>
            <a:ext cx="641786" cy="397456"/>
            <a:chOff x="8672460" y="-1818199"/>
            <a:chExt cx="1811337" cy="1203325"/>
          </a:xfrm>
        </p:grpSpPr>
        <p:sp>
          <p:nvSpPr>
            <p:cNvPr id="12" name="Freeform 11"/>
            <p:cNvSpPr>
              <a:spLocks/>
            </p:cNvSpPr>
            <p:nvPr/>
          </p:nvSpPr>
          <p:spPr bwMode="black">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sp>
          <p:nvSpPr>
            <p:cNvPr id="13" name="Freeform 12"/>
            <p:cNvSpPr>
              <a:spLocks noEditPoints="1"/>
            </p:cNvSpPr>
            <p:nvPr/>
          </p:nvSpPr>
          <p:spPr bwMode="black">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sp>
          <p:nvSpPr>
            <p:cNvPr id="14" name="Freeform 13"/>
            <p:cNvSpPr>
              <a:spLocks/>
            </p:cNvSpPr>
            <p:nvPr/>
          </p:nvSpPr>
          <p:spPr bwMode="black">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295929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rick 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882" y="0"/>
            <a:ext cx="12434711" cy="6994525"/>
          </a:xfrm>
          <a:prstGeom prst="rect">
            <a:avLst/>
          </a:prstGeom>
        </p:spPr>
      </p:pic>
      <p:pic>
        <p:nvPicPr>
          <p:cNvPr id="4" name="Picture 3" descr="C:\Users\Adam\AppData\Local\Microsoft\Windows\Temporary Internet Files\Content.IE5\5IAAI2LD\MPj04395360000[1].jpg"/>
          <p:cNvPicPr>
            <a:picLocks noChangeAspect="1" noChangeArrowheads="1"/>
          </p:cNvPicPr>
          <p:nvPr userDrawn="1"/>
        </p:nvPicPr>
        <p:blipFill>
          <a:blip r:embed="rId3"/>
          <a:srcRect/>
          <a:stretch>
            <a:fillRect/>
          </a:stretch>
        </p:blipFill>
        <p:spPr bwMode="auto">
          <a:xfrm>
            <a:off x="3322637" y="373062"/>
            <a:ext cx="6275508" cy="3376821"/>
          </a:xfrm>
          <a:prstGeom prst="rect">
            <a:avLst/>
          </a:prstGeom>
          <a:noFill/>
        </p:spPr>
      </p:pic>
      <p:sp>
        <p:nvSpPr>
          <p:cNvPr id="5" name="TextBox 4"/>
          <p:cNvSpPr txBox="1"/>
          <p:nvPr userDrawn="1"/>
        </p:nvSpPr>
        <p:spPr>
          <a:xfrm>
            <a:off x="6996566" y="4259262"/>
            <a:ext cx="5425524"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chemeClr val="bg1"/>
                </a:solidFill>
                <a:effectLst>
                  <a:outerShdw blurRad="38100" dist="38100" dir="2700000" algn="tl">
                    <a:srgbClr val="000000">
                      <a:alpha val="43137"/>
                    </a:srgbClr>
                  </a:outerShdw>
                </a:effectLst>
              </a:rPr>
              <a:t>pleblanc@microsoft.com</a:t>
            </a:r>
          </a:p>
        </p:txBody>
      </p:sp>
      <p:grpSp>
        <p:nvGrpSpPr>
          <p:cNvPr id="6" name="Group 5"/>
          <p:cNvGrpSpPr/>
          <p:nvPr userDrawn="1"/>
        </p:nvGrpSpPr>
        <p:grpSpPr bwMode="black">
          <a:xfrm>
            <a:off x="6370637" y="4457566"/>
            <a:ext cx="641786" cy="397456"/>
            <a:chOff x="8672460" y="-1818199"/>
            <a:chExt cx="1811337" cy="1203325"/>
          </a:xfrm>
        </p:grpSpPr>
        <p:sp>
          <p:nvSpPr>
            <p:cNvPr id="7" name="Freeform 11"/>
            <p:cNvSpPr>
              <a:spLocks/>
            </p:cNvSpPr>
            <p:nvPr/>
          </p:nvSpPr>
          <p:spPr bwMode="black">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sp>
          <p:nvSpPr>
            <p:cNvPr id="8" name="Freeform 12"/>
            <p:cNvSpPr>
              <a:spLocks noEditPoints="1"/>
            </p:cNvSpPr>
            <p:nvPr/>
          </p:nvSpPr>
          <p:spPr bwMode="black">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sp>
          <p:nvSpPr>
            <p:cNvPr id="9" name="Freeform 13"/>
            <p:cNvSpPr>
              <a:spLocks/>
            </p:cNvSpPr>
            <p:nvPr/>
          </p:nvSpPr>
          <p:spPr bwMode="black">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9646" tIns="44823" rIns="89646" bIns="44823" numCol="1" rtlCol="0" anchor="ctr" anchorCtr="0" compatLnSpc="1">
              <a:prstTxWarp prst="textNoShape">
                <a:avLst/>
              </a:prstTxWarp>
            </a:bodyPr>
            <a:lstStyle/>
            <a:p>
              <a:pPr defTabSz="726221"/>
              <a:endParaRPr lang="en-US" sz="1765" spc="-120">
                <a:solidFill>
                  <a:schemeClr val="tx1">
                    <a:lumMod val="50000"/>
                  </a:schemeClr>
                </a:solidFill>
                <a:latin typeface="Segoe Light" pitchFamily="34" charset="0"/>
              </a:endParaRPr>
            </a:p>
          </p:txBody>
        </p:sp>
      </p:grpSp>
    </p:spTree>
    <p:extLst>
      <p:ext uri="{BB962C8B-B14F-4D97-AF65-F5344CB8AC3E}">
        <p14:creationId xmlns:p14="http://schemas.microsoft.com/office/powerpoint/2010/main" val="2446382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69891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CE21C6F-6075-4415-8DB6-95500B7ED14F}" type="datetimeFigureOut">
              <a:rPr lang="en-US" smtClean="0"/>
              <a:t>9/30/2017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776F9DD-BC12-415F-A91C-E248FC6270E3}" type="slidenum">
              <a:rPr lang="en-US" smtClean="0"/>
              <a:t>‹#›</a:t>
            </a:fld>
            <a:endParaRPr lang="en-US"/>
          </a:p>
        </p:txBody>
      </p:sp>
    </p:spTree>
    <p:extLst>
      <p:ext uri="{BB962C8B-B14F-4D97-AF65-F5344CB8AC3E}">
        <p14:creationId xmlns:p14="http://schemas.microsoft.com/office/powerpoint/2010/main" val="121033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190855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microsoft.com/office/2007/relationships/hdphoto" Target="../media/hdphoto6.wdp"/><Relationship Id="rId3" Type="http://schemas.openxmlformats.org/officeDocument/2006/relationships/image" Target="../media/image38.png"/><Relationship Id="rId21" Type="http://schemas.openxmlformats.org/officeDocument/2006/relationships/image" Target="../media/image49.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47.png"/><Relationship Id="rId2" Type="http://schemas.openxmlformats.org/officeDocument/2006/relationships/notesSlide" Target="../notesSlides/notesSlide17.xml"/><Relationship Id="rId16" Type="http://schemas.openxmlformats.org/officeDocument/2006/relationships/image" Target="../media/image46.png"/><Relationship Id="rId20" Type="http://schemas.microsoft.com/office/2007/relationships/hdphoto" Target="../media/hdphoto7.wdp"/><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3.png"/><Relationship Id="rId24" Type="http://schemas.openxmlformats.org/officeDocument/2006/relationships/image" Target="../media/image52.png"/><Relationship Id="rId5" Type="http://schemas.microsoft.com/office/2007/relationships/hdphoto" Target="../media/hdphoto1.wdp"/><Relationship Id="rId15" Type="http://schemas.openxmlformats.org/officeDocument/2006/relationships/image" Target="../media/image45.png"/><Relationship Id="rId23" Type="http://schemas.openxmlformats.org/officeDocument/2006/relationships/image" Target="../media/image51.png"/><Relationship Id="rId10" Type="http://schemas.microsoft.com/office/2007/relationships/hdphoto" Target="../media/hdphoto3.wdp"/><Relationship Id="rId19"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image" Target="../media/image42.png"/><Relationship Id="rId14" Type="http://schemas.microsoft.com/office/2007/relationships/hdphoto" Target="../media/hdphoto5.wdp"/><Relationship Id="rId22"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4.jp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microsoft.com/office/2007/relationships/hdphoto" Target="../media/hdphoto6.wdp"/><Relationship Id="rId3" Type="http://schemas.openxmlformats.org/officeDocument/2006/relationships/image" Target="../media/image38.png"/><Relationship Id="rId21" Type="http://schemas.openxmlformats.org/officeDocument/2006/relationships/image" Target="../media/image49.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47.png"/><Relationship Id="rId2" Type="http://schemas.openxmlformats.org/officeDocument/2006/relationships/notesSlide" Target="../notesSlides/notesSlide23.xml"/><Relationship Id="rId16" Type="http://schemas.openxmlformats.org/officeDocument/2006/relationships/image" Target="../media/image46.png"/><Relationship Id="rId20" Type="http://schemas.microsoft.com/office/2007/relationships/hdphoto" Target="../media/hdphoto7.wdp"/><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3.png"/><Relationship Id="rId24" Type="http://schemas.openxmlformats.org/officeDocument/2006/relationships/image" Target="../media/image52.png"/><Relationship Id="rId5" Type="http://schemas.microsoft.com/office/2007/relationships/hdphoto" Target="../media/hdphoto1.wdp"/><Relationship Id="rId15" Type="http://schemas.openxmlformats.org/officeDocument/2006/relationships/image" Target="../media/image45.png"/><Relationship Id="rId23" Type="http://schemas.openxmlformats.org/officeDocument/2006/relationships/image" Target="../media/image51.png"/><Relationship Id="rId10" Type="http://schemas.microsoft.com/office/2007/relationships/hdphoto" Target="../media/hdphoto3.wdp"/><Relationship Id="rId19"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image" Target="../media/image42.png"/><Relationship Id="rId14" Type="http://schemas.microsoft.com/office/2007/relationships/hdphoto" Target="../media/hdphoto5.wdp"/><Relationship Id="rId22"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g"/><Relationship Id="rId18" Type="http://schemas.openxmlformats.org/officeDocument/2006/relationships/image" Target="../media/image30.jp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8.jp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jp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55457" y="0"/>
            <a:ext cx="7056710" cy="1383469"/>
          </a:xfrm>
        </p:spPr>
        <p:txBody>
          <a:bodyPr>
            <a:noAutofit/>
          </a:bodyPr>
          <a:lstStyle/>
          <a:p>
            <a:r>
              <a:rPr lang="en-US" sz="5400" dirty="0"/>
              <a:t>Let’s talk </a:t>
            </a:r>
          </a:p>
          <a:p>
            <a:r>
              <a:rPr lang="en-US" sz="5400" dirty="0"/>
              <a:t>Power BI Premium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294" y="4017622"/>
            <a:ext cx="1056256" cy="459471"/>
          </a:xfrm>
          <a:prstGeom prst="rect">
            <a:avLst/>
          </a:prstGeom>
        </p:spPr>
      </p:pic>
      <p:sp>
        <p:nvSpPr>
          <p:cNvPr id="4" name="TextBox 3"/>
          <p:cNvSpPr txBox="1"/>
          <p:nvPr/>
        </p:nvSpPr>
        <p:spPr>
          <a:xfrm>
            <a:off x="8860765" y="3885984"/>
            <a:ext cx="2717411" cy="646331"/>
          </a:xfrm>
          <a:prstGeom prst="rect">
            <a:avLst/>
          </a:prstGeom>
          <a:noFill/>
        </p:spPr>
        <p:txBody>
          <a:bodyPr wrap="none" rtlCol="0">
            <a:spAutoFit/>
          </a:bodyPr>
          <a:lstStyle/>
          <a:p>
            <a:r>
              <a:rPr lang="en-US" sz="3600" dirty="0">
                <a:solidFill>
                  <a:schemeClr val="bg1"/>
                </a:solidFill>
                <a:latin typeface="Segoe UI" panose="020B0502040204020203" pitchFamily="34" charset="0"/>
                <a:cs typeface="Segoe UI" panose="020B0502040204020203" pitchFamily="34" charset="0"/>
              </a:rPr>
              <a:t>/guyinacube</a:t>
            </a:r>
          </a:p>
        </p:txBody>
      </p:sp>
      <p:sp>
        <p:nvSpPr>
          <p:cNvPr id="5" name="TextBox 4">
            <a:extLst>
              <a:ext uri="{FF2B5EF4-FFF2-40B4-BE49-F238E27FC236}">
                <a16:creationId xmlns:a16="http://schemas.microsoft.com/office/drawing/2014/main" id="{6FFFB53E-A334-4AAB-97E6-D7EF2E6FB1E9}"/>
              </a:ext>
            </a:extLst>
          </p:cNvPr>
          <p:cNvSpPr txBox="1"/>
          <p:nvPr/>
        </p:nvSpPr>
        <p:spPr>
          <a:xfrm>
            <a:off x="8688876" y="6119336"/>
            <a:ext cx="2775440"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rPr>
              <a:t>Adam Saxton</a:t>
            </a:r>
          </a:p>
        </p:txBody>
      </p:sp>
    </p:spTree>
    <p:extLst>
      <p:ext uri="{BB962C8B-B14F-4D97-AF65-F5344CB8AC3E}">
        <p14:creationId xmlns:p14="http://schemas.microsoft.com/office/powerpoint/2010/main" val="1329280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users</a:t>
            </a:r>
          </a:p>
        </p:txBody>
      </p:sp>
      <p:graphicFrame>
        <p:nvGraphicFramePr>
          <p:cNvPr id="4" name="Diagram 3"/>
          <p:cNvGraphicFramePr/>
          <p:nvPr>
            <p:extLst>
              <p:ext uri="{D42A27DB-BD31-4B8C-83A1-F6EECF244321}">
                <p14:modId xmlns:p14="http://schemas.microsoft.com/office/powerpoint/2010/main" val="3722517997"/>
              </p:ext>
            </p:extLst>
          </p:nvPr>
        </p:nvGraphicFramePr>
        <p:xfrm>
          <a:off x="838200" y="1765980"/>
          <a:ext cx="10629122" cy="4214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368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3BEACD6D-8255-4CE1-8B39-26EDAB6CCCEB}"/>
                                            </p:graphicEl>
                                          </p:spTgt>
                                        </p:tgtEl>
                                        <p:attrNameLst>
                                          <p:attrName>style.visibility</p:attrName>
                                        </p:attrNameLst>
                                      </p:cBhvr>
                                      <p:to>
                                        <p:strVal val="visible"/>
                                      </p:to>
                                    </p:set>
                                    <p:animEffect transition="in" filter="fade">
                                      <p:cBhvr>
                                        <p:cTn id="7" dur="500"/>
                                        <p:tgtEl>
                                          <p:spTgt spid="4">
                                            <p:graphicEl>
                                              <a:dgm id="{3BEACD6D-8255-4CE1-8B39-26EDAB6CCCE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D31D1D1-CAE4-417A-B5B5-11932A91B2C8}"/>
                                            </p:graphicEl>
                                          </p:spTgt>
                                        </p:tgtEl>
                                        <p:attrNameLst>
                                          <p:attrName>style.visibility</p:attrName>
                                        </p:attrNameLst>
                                      </p:cBhvr>
                                      <p:to>
                                        <p:strVal val="visible"/>
                                      </p:to>
                                    </p:set>
                                    <p:animEffect transition="in" filter="fade">
                                      <p:cBhvr>
                                        <p:cTn id="12" dur="500"/>
                                        <p:tgtEl>
                                          <p:spTgt spid="4">
                                            <p:graphicEl>
                                              <a:dgm id="{6D31D1D1-CAE4-417A-B5B5-11932A91B2C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3915602-495F-4D14-8C71-2DF80C25B72C}"/>
                                            </p:graphicEl>
                                          </p:spTgt>
                                        </p:tgtEl>
                                        <p:attrNameLst>
                                          <p:attrName>style.visibility</p:attrName>
                                        </p:attrNameLst>
                                      </p:cBhvr>
                                      <p:to>
                                        <p:strVal val="visible"/>
                                      </p:to>
                                    </p:set>
                                    <p:animEffect transition="in" filter="fade">
                                      <p:cBhvr>
                                        <p:cTn id="17" dur="500"/>
                                        <p:tgtEl>
                                          <p:spTgt spid="4">
                                            <p:graphicEl>
                                              <a:dgm id="{B3915602-495F-4D14-8C71-2DF80C25B7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522BACA-0ECF-4B1D-A0C7-C5FB44BA18C6}"/>
                                            </p:graphicEl>
                                          </p:spTgt>
                                        </p:tgtEl>
                                        <p:attrNameLst>
                                          <p:attrName>style.visibility</p:attrName>
                                        </p:attrNameLst>
                                      </p:cBhvr>
                                      <p:to>
                                        <p:strVal val="visible"/>
                                      </p:to>
                                    </p:set>
                                    <p:animEffect transition="in" filter="fade">
                                      <p:cBhvr>
                                        <p:cTn id="22" dur="500"/>
                                        <p:tgtEl>
                                          <p:spTgt spid="4">
                                            <p:graphicEl>
                                              <a:dgm id="{5522BACA-0ECF-4B1D-A0C7-C5FB44BA18C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Premium</a:t>
            </a:r>
          </a:p>
        </p:txBody>
      </p:sp>
      <p:sp>
        <p:nvSpPr>
          <p:cNvPr id="3" name="TextBox 2"/>
          <p:cNvSpPr txBox="1"/>
          <p:nvPr/>
        </p:nvSpPr>
        <p:spPr>
          <a:xfrm>
            <a:off x="838200" y="2966877"/>
            <a:ext cx="7570086" cy="3170099"/>
          </a:xfrm>
          <a:prstGeom prst="rect">
            <a:avLst/>
          </a:prstGeom>
          <a:noFill/>
        </p:spPr>
        <p:txBody>
          <a:bodyPr wrap="none" rtlCol="0">
            <a:spAutoFit/>
          </a:bodyPr>
          <a:lstStyle/>
          <a:p>
            <a:pPr marL="285750" indent="-285750">
              <a:buFont typeface="Arial" panose="020B0604020202020204" pitchFamily="34" charset="0"/>
              <a:buChar char="•"/>
            </a:pPr>
            <a:r>
              <a:rPr lang="en-US" sz="4000" dirty="0"/>
              <a:t>Premium is for content</a:t>
            </a:r>
          </a:p>
          <a:p>
            <a:pPr marL="285750" indent="-285750">
              <a:buFont typeface="Arial" panose="020B0604020202020204" pitchFamily="34" charset="0"/>
              <a:buChar char="•"/>
            </a:pPr>
            <a:r>
              <a:rPr lang="en-US" sz="4000" dirty="0"/>
              <a:t>Free and Pro licenses are for users</a:t>
            </a:r>
          </a:p>
          <a:p>
            <a:pPr marL="285750" indent="-285750">
              <a:buFont typeface="Arial" panose="020B0604020202020204" pitchFamily="34" charset="0"/>
              <a:buChar char="•"/>
            </a:pPr>
            <a:r>
              <a:rPr lang="en-US" sz="4000" dirty="0"/>
              <a:t>Idea of capacity</a:t>
            </a:r>
          </a:p>
          <a:p>
            <a:pPr marL="742950" lvl="1" indent="-285750">
              <a:buFont typeface="Arial" panose="020B0604020202020204" pitchFamily="34" charset="0"/>
              <a:buChar char="•"/>
            </a:pPr>
            <a:r>
              <a:rPr lang="en-US" sz="4000" dirty="0"/>
              <a:t>Shared capacity</a:t>
            </a:r>
          </a:p>
          <a:p>
            <a:pPr marL="742950" lvl="1" indent="-285750">
              <a:buFont typeface="Arial" panose="020B0604020202020204" pitchFamily="34" charset="0"/>
              <a:buChar char="•"/>
            </a:pPr>
            <a:r>
              <a:rPr lang="en-US" sz="4000" dirty="0"/>
              <a:t>Premium capacity</a:t>
            </a:r>
          </a:p>
        </p:txBody>
      </p:sp>
      <p:sp>
        <p:nvSpPr>
          <p:cNvPr id="4" name="TextBox 3"/>
          <p:cNvSpPr txBox="1"/>
          <p:nvPr/>
        </p:nvSpPr>
        <p:spPr>
          <a:xfrm>
            <a:off x="387241" y="1641314"/>
            <a:ext cx="11283923" cy="1077218"/>
          </a:xfrm>
          <a:prstGeom prst="rect">
            <a:avLst/>
          </a:prstGeom>
          <a:noFill/>
        </p:spPr>
        <p:txBody>
          <a:bodyPr wrap="none" rtlCol="0">
            <a:spAutoFit/>
          </a:bodyPr>
          <a:lstStyle/>
          <a:p>
            <a:r>
              <a:rPr lang="en-US" sz="3200" dirty="0"/>
              <a:t>Dedicated resource for your organization to host Power BI content </a:t>
            </a:r>
          </a:p>
          <a:p>
            <a:r>
              <a:rPr lang="en-US" sz="3200" dirty="0"/>
              <a:t>within the Power BI service.</a:t>
            </a:r>
          </a:p>
        </p:txBody>
      </p:sp>
    </p:spTree>
    <p:extLst>
      <p:ext uri="{BB962C8B-B14F-4D97-AF65-F5344CB8AC3E}">
        <p14:creationId xmlns:p14="http://schemas.microsoft.com/office/powerpoint/2010/main" val="3833355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Premium</a:t>
            </a:r>
          </a:p>
        </p:txBody>
      </p:sp>
      <p:pic>
        <p:nvPicPr>
          <p:cNvPr id="1026" name="Picture 2" descr="https://dpspowerbi.blob.core.windows.net/powerbi-prod-media/powerbi.microsoft.com/en-us/documentation/articles/powerbi-premium/20170621125558/includes/powerbi-premium-illustration/premium-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193" y="1812894"/>
            <a:ext cx="8101614" cy="4519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534618" y="2707690"/>
            <a:ext cx="905522" cy="2991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890944" y="5788240"/>
            <a:ext cx="5708341" cy="666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033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22F9-A4CC-4397-AA1C-117EBE9CFF59}"/>
              </a:ext>
            </a:extLst>
          </p:cNvPr>
          <p:cNvSpPr>
            <a:spLocks noGrp="1"/>
          </p:cNvSpPr>
          <p:nvPr>
            <p:ph type="title"/>
          </p:nvPr>
        </p:nvSpPr>
        <p:spPr/>
        <p:txBody>
          <a:bodyPr/>
          <a:lstStyle/>
          <a:p>
            <a:r>
              <a:rPr lang="en-US" dirty="0"/>
              <a:t>V-core pooling</a:t>
            </a:r>
          </a:p>
        </p:txBody>
      </p:sp>
      <p:sp>
        <p:nvSpPr>
          <p:cNvPr id="3" name="Content Placeholder 2">
            <a:extLst>
              <a:ext uri="{FF2B5EF4-FFF2-40B4-BE49-F238E27FC236}">
                <a16:creationId xmlns:a16="http://schemas.microsoft.com/office/drawing/2014/main" id="{F618FB9A-AC1B-4F64-8E5B-51BF78BEB9AE}"/>
              </a:ext>
            </a:extLst>
          </p:cNvPr>
          <p:cNvSpPr>
            <a:spLocks noGrp="1"/>
          </p:cNvSpPr>
          <p:nvPr>
            <p:ph idx="1"/>
          </p:nvPr>
        </p:nvSpPr>
        <p:spPr/>
        <p:txBody>
          <a:bodyPr/>
          <a:lstStyle/>
          <a:p>
            <a:r>
              <a:rPr lang="en-US" dirty="0"/>
              <a:t>Purchase resources</a:t>
            </a:r>
          </a:p>
          <a:p>
            <a:r>
              <a:rPr lang="en-US" dirty="0"/>
              <a:t>Allocate v-cores into capacity node</a:t>
            </a:r>
          </a:p>
          <a:p>
            <a:r>
              <a:rPr lang="en-US" dirty="0"/>
              <a:t>Resize node if needed</a:t>
            </a:r>
          </a:p>
          <a:p>
            <a:pPr lvl="1"/>
            <a:r>
              <a:rPr lang="en-US" dirty="0"/>
              <a:t>P node can’t be scaled down to EM node.</a:t>
            </a:r>
          </a:p>
        </p:txBody>
      </p:sp>
      <p:pic>
        <p:nvPicPr>
          <p:cNvPr id="4" name="Picture 3">
            <a:extLst>
              <a:ext uri="{FF2B5EF4-FFF2-40B4-BE49-F238E27FC236}">
                <a16:creationId xmlns:a16="http://schemas.microsoft.com/office/drawing/2014/main" id="{6F527D1B-1E87-49CD-AFEF-20F37E14BF97}"/>
              </a:ext>
            </a:extLst>
          </p:cNvPr>
          <p:cNvPicPr>
            <a:picLocks noChangeAspect="1"/>
          </p:cNvPicPr>
          <p:nvPr/>
        </p:nvPicPr>
        <p:blipFill>
          <a:blip r:embed="rId2"/>
          <a:stretch>
            <a:fillRect/>
          </a:stretch>
        </p:blipFill>
        <p:spPr>
          <a:xfrm>
            <a:off x="5486399" y="3876327"/>
            <a:ext cx="6443181" cy="2699923"/>
          </a:xfrm>
          <a:prstGeom prst="rect">
            <a:avLst/>
          </a:prstGeom>
        </p:spPr>
      </p:pic>
    </p:spTree>
    <p:extLst>
      <p:ext uri="{BB962C8B-B14F-4D97-AF65-F5344CB8AC3E}">
        <p14:creationId xmlns:p14="http://schemas.microsoft.com/office/powerpoint/2010/main" val="1760948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56" y="2554651"/>
            <a:ext cx="11320244" cy="1325563"/>
          </a:xfrm>
        </p:spPr>
        <p:txBody>
          <a:bodyPr>
            <a:noAutofit/>
          </a:bodyPr>
          <a:lstStyle/>
          <a:p>
            <a:r>
              <a:rPr lang="en-US" sz="7200" dirty="0">
                <a:latin typeface="Segoe UI" panose="020B0502040204020203" pitchFamily="34" charset="0"/>
                <a:cs typeface="Segoe UI" panose="020B0502040204020203" pitchFamily="34" charset="0"/>
              </a:rPr>
              <a:t>Power BI Report Server</a:t>
            </a:r>
          </a:p>
        </p:txBody>
      </p:sp>
    </p:spTree>
    <p:extLst>
      <p:ext uri="{BB962C8B-B14F-4D97-AF65-F5344CB8AC3E}">
        <p14:creationId xmlns:p14="http://schemas.microsoft.com/office/powerpoint/2010/main" val="1022746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Report Server</a:t>
            </a:r>
          </a:p>
        </p:txBody>
      </p:sp>
      <p:sp>
        <p:nvSpPr>
          <p:cNvPr id="3" name="TextBox 2"/>
          <p:cNvSpPr txBox="1"/>
          <p:nvPr/>
        </p:nvSpPr>
        <p:spPr>
          <a:xfrm>
            <a:off x="838200" y="1793289"/>
            <a:ext cx="6938887" cy="523220"/>
          </a:xfrm>
          <a:prstGeom prst="rect">
            <a:avLst/>
          </a:prstGeom>
          <a:noFill/>
        </p:spPr>
        <p:txBody>
          <a:bodyPr wrap="none" rtlCol="0">
            <a:spAutoFit/>
          </a:bodyPr>
          <a:lstStyle/>
          <a:p>
            <a:r>
              <a:rPr lang="en-US" sz="2800" dirty="0"/>
              <a:t>On-Premises </a:t>
            </a:r>
            <a:r>
              <a:rPr lang="en-US" sz="2800" b="1" dirty="0"/>
              <a:t>report</a:t>
            </a:r>
            <a:r>
              <a:rPr lang="en-US" sz="2800" dirty="0"/>
              <a:t> functionality for Power BI.</a:t>
            </a:r>
          </a:p>
        </p:txBody>
      </p:sp>
      <p:sp>
        <p:nvSpPr>
          <p:cNvPr id="4" name="TextBox 3"/>
          <p:cNvSpPr txBox="1"/>
          <p:nvPr/>
        </p:nvSpPr>
        <p:spPr>
          <a:xfrm>
            <a:off x="838200" y="2752078"/>
            <a:ext cx="8446992" cy="954107"/>
          </a:xfrm>
          <a:prstGeom prst="rect">
            <a:avLst/>
          </a:prstGeom>
          <a:noFill/>
        </p:spPr>
        <p:txBody>
          <a:bodyPr wrap="none" rtlCol="0">
            <a:spAutoFit/>
          </a:bodyPr>
          <a:lstStyle/>
          <a:p>
            <a:r>
              <a:rPr lang="en-US" sz="2800" dirty="0"/>
              <a:t>Available with Power BI Premium </a:t>
            </a:r>
          </a:p>
          <a:p>
            <a:r>
              <a:rPr lang="en-US" sz="2800" dirty="0"/>
              <a:t>or SQL Server Enterprise Software Assurance agreement.</a:t>
            </a:r>
          </a:p>
        </p:txBody>
      </p:sp>
      <p:sp>
        <p:nvSpPr>
          <p:cNvPr id="5" name="TextBox 4"/>
          <p:cNvSpPr txBox="1"/>
          <p:nvPr/>
        </p:nvSpPr>
        <p:spPr>
          <a:xfrm>
            <a:off x="1425266" y="4927106"/>
            <a:ext cx="9341468" cy="646331"/>
          </a:xfrm>
          <a:prstGeom prst="rect">
            <a:avLst/>
          </a:prstGeom>
          <a:noFill/>
        </p:spPr>
        <p:txBody>
          <a:bodyPr wrap="none" rtlCol="0">
            <a:spAutoFit/>
          </a:bodyPr>
          <a:lstStyle/>
          <a:p>
            <a:r>
              <a:rPr lang="en-US" sz="3600" dirty="0"/>
              <a:t>SQL Server Reporting Services + Power BI reports</a:t>
            </a:r>
          </a:p>
        </p:txBody>
      </p:sp>
    </p:spTree>
    <p:extLst>
      <p:ext uri="{BB962C8B-B14F-4D97-AF65-F5344CB8AC3E}">
        <p14:creationId xmlns:p14="http://schemas.microsoft.com/office/powerpoint/2010/main" val="14653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Authoring Power BI Reports</a:t>
            </a:r>
          </a:p>
        </p:txBody>
      </p:sp>
      <p:sp>
        <p:nvSpPr>
          <p:cNvPr id="4" name="TextBox 3"/>
          <p:cNvSpPr txBox="1"/>
          <p:nvPr/>
        </p:nvSpPr>
        <p:spPr>
          <a:xfrm>
            <a:off x="838200" y="1819747"/>
            <a:ext cx="11050333"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Need to use Power BI Desktop optimized for Power BI Report Server</a:t>
            </a:r>
          </a:p>
          <a:p>
            <a:pPr marL="285750" indent="-285750">
              <a:buFont typeface="Arial" panose="020B0604020202020204" pitchFamily="34" charset="0"/>
              <a:buChar char="•"/>
            </a:pPr>
            <a:r>
              <a:rPr lang="en-US" sz="2800" dirty="0"/>
              <a:t>Make sure month release of Power BI desktop matches the report server</a:t>
            </a:r>
          </a:p>
        </p:txBody>
      </p:sp>
      <p:pic>
        <p:nvPicPr>
          <p:cNvPr id="5" name="Picture 4"/>
          <p:cNvPicPr>
            <a:picLocks noChangeAspect="1"/>
          </p:cNvPicPr>
          <p:nvPr/>
        </p:nvPicPr>
        <p:blipFill>
          <a:blip r:embed="rId3"/>
          <a:stretch>
            <a:fillRect/>
          </a:stretch>
        </p:blipFill>
        <p:spPr>
          <a:xfrm>
            <a:off x="1303949" y="3324881"/>
            <a:ext cx="1761905" cy="2200000"/>
          </a:xfrm>
          <a:prstGeom prst="rect">
            <a:avLst/>
          </a:prstGeom>
        </p:spPr>
      </p:pic>
      <p:pic>
        <p:nvPicPr>
          <p:cNvPr id="6" name="Picture 5"/>
          <p:cNvPicPr>
            <a:picLocks noChangeAspect="1"/>
          </p:cNvPicPr>
          <p:nvPr/>
        </p:nvPicPr>
        <p:blipFill>
          <a:blip r:embed="rId4"/>
          <a:stretch>
            <a:fillRect/>
          </a:stretch>
        </p:blipFill>
        <p:spPr>
          <a:xfrm>
            <a:off x="3896294" y="3134112"/>
            <a:ext cx="6578566" cy="2873021"/>
          </a:xfrm>
          <a:prstGeom prst="rect">
            <a:avLst/>
          </a:prstGeom>
        </p:spPr>
      </p:pic>
    </p:spTree>
    <p:extLst>
      <p:ext uri="{BB962C8B-B14F-4D97-AF65-F5344CB8AC3E}">
        <p14:creationId xmlns:p14="http://schemas.microsoft.com/office/powerpoint/2010/main" val="362906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56" y="2554651"/>
            <a:ext cx="11320244" cy="1325563"/>
          </a:xfrm>
        </p:spPr>
        <p:txBody>
          <a:bodyPr>
            <a:noAutofit/>
          </a:bodyPr>
          <a:lstStyle/>
          <a:p>
            <a:r>
              <a:rPr lang="en-US" sz="7200" dirty="0">
                <a:latin typeface="Segoe UI" panose="020B0502040204020203" pitchFamily="34" charset="0"/>
                <a:cs typeface="Segoe UI" panose="020B0502040204020203" pitchFamily="34" charset="0"/>
              </a:rPr>
              <a:t>Embedding</a:t>
            </a:r>
          </a:p>
        </p:txBody>
      </p:sp>
    </p:spTree>
    <p:extLst>
      <p:ext uri="{BB962C8B-B14F-4D97-AF65-F5344CB8AC3E}">
        <p14:creationId xmlns:p14="http://schemas.microsoft.com/office/powerpoint/2010/main" val="3052908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 New Experience</a:t>
            </a:r>
          </a:p>
        </p:txBody>
      </p:sp>
      <p:sp>
        <p:nvSpPr>
          <p:cNvPr id="151" name="Arrow: Chevron 150"/>
          <p:cNvSpPr/>
          <p:nvPr/>
        </p:nvSpPr>
        <p:spPr>
          <a:xfrm>
            <a:off x="4363994"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4" name="Arrow: Pentagon 153"/>
          <p:cNvSpPr/>
          <p:nvPr/>
        </p:nvSpPr>
        <p:spPr>
          <a:xfrm>
            <a:off x="448213" y="1548961"/>
            <a:ext cx="3994160" cy="887788"/>
          </a:xfrm>
          <a:prstGeom prst="homePlate">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7" name="Arrow: Chevron 156"/>
          <p:cNvSpPr/>
          <p:nvPr/>
        </p:nvSpPr>
        <p:spPr>
          <a:xfrm>
            <a:off x="8119680"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grpSp>
        <p:nvGrpSpPr>
          <p:cNvPr id="15" name="Group 14"/>
          <p:cNvGrpSpPr/>
          <p:nvPr/>
        </p:nvGrpSpPr>
        <p:grpSpPr>
          <a:xfrm>
            <a:off x="8119679" y="2436747"/>
            <a:ext cx="3639641" cy="4138210"/>
            <a:chOff x="8282495" y="2485112"/>
            <a:chExt cx="3712623" cy="4221190"/>
          </a:xfrm>
        </p:grpSpPr>
        <p:sp>
          <p:nvSpPr>
            <p:cNvPr id="158" name="Rectangle 157"/>
            <p:cNvSpPr/>
            <p:nvPr/>
          </p:nvSpPr>
          <p:spPr>
            <a:xfrm>
              <a:off x="8282495" y="2485112"/>
              <a:ext cx="3712623"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9" name="Rectangle 158"/>
            <p:cNvSpPr/>
            <p:nvPr/>
          </p:nvSpPr>
          <p:spPr>
            <a:xfrm>
              <a:off x="8282495"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62" name="TextBox 161"/>
            <p:cNvSpPr txBox="1"/>
            <p:nvPr/>
          </p:nvSpPr>
          <p:spPr>
            <a:xfrm>
              <a:off x="9833434" y="3801315"/>
              <a:ext cx="610744" cy="169149"/>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End users</a:t>
              </a:r>
            </a:p>
          </p:txBody>
        </p:sp>
        <p:sp>
          <p:nvSpPr>
            <p:cNvPr id="163" name="Up Arrow 51"/>
            <p:cNvSpPr/>
            <p:nvPr/>
          </p:nvSpPr>
          <p:spPr>
            <a:xfrm>
              <a:off x="9994295" y="4215590"/>
              <a:ext cx="289023" cy="557947"/>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nvGrpSpPr>
            <p:cNvPr id="164" name="Group 163"/>
            <p:cNvGrpSpPr/>
            <p:nvPr/>
          </p:nvGrpSpPr>
          <p:grpSpPr>
            <a:xfrm>
              <a:off x="9483887" y="5043936"/>
              <a:ext cx="1309838" cy="1195547"/>
              <a:chOff x="9620411" y="4159423"/>
              <a:chExt cx="974126" cy="889128"/>
            </a:xfrm>
          </p:grpSpPr>
          <p:sp>
            <p:nvSpPr>
              <p:cNvPr id="165" name="TextBox 164"/>
              <p:cNvSpPr txBox="1"/>
              <p:nvPr/>
            </p:nvSpPr>
            <p:spPr>
              <a:xfrm>
                <a:off x="9890503" y="4922755"/>
                <a:ext cx="433944" cy="125796"/>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Your app</a:t>
                </a:r>
              </a:p>
            </p:txBody>
          </p:sp>
          <p:grpSp>
            <p:nvGrpSpPr>
              <p:cNvPr id="171" name="Group 170"/>
              <p:cNvGrpSpPr/>
              <p:nvPr/>
            </p:nvGrpSpPr>
            <p:grpSpPr>
              <a:xfrm>
                <a:off x="9620411" y="4159423"/>
                <a:ext cx="974126" cy="729453"/>
                <a:chOff x="10467794" y="2369307"/>
                <a:chExt cx="1004386" cy="752113"/>
              </a:xfrm>
              <a:solidFill>
                <a:srgbClr val="282828"/>
              </a:solidFill>
            </p:grpSpPr>
            <p:sp>
              <p:nvSpPr>
                <p:cNvPr id="176"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1"/>
                </a:solidFill>
                <a:ln w="9525" cap="flat" cmpd="sng" algn="ctr">
                  <a:noFill/>
                  <a:prstDash val="solid"/>
                </a:ln>
                <a:effectLst/>
              </p:spPr>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575">
                    <a:defRPr/>
                  </a:pPr>
                  <a:endParaRPr lang="en-US" sz="1369" kern="0" spc="-49">
                    <a:ln>
                      <a:solidFill>
                        <a:srgbClr val="FFFFFF">
                          <a:alpha val="0"/>
                        </a:srgbClr>
                      </a:solidFill>
                    </a:ln>
                    <a:solidFill>
                      <a:srgbClr val="000000"/>
                    </a:solidFill>
                    <a:latin typeface="Segoe UI"/>
                    <a:ea typeface="Segoe UI" pitchFamily="34" charset="0"/>
                    <a:cs typeface="Segoe UI" pitchFamily="34" charset="0"/>
                  </a:endParaRPr>
                </a:p>
              </p:txBody>
            </p:sp>
            <p:sp>
              <p:nvSpPr>
                <p:cNvPr id="177"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Segoe UI"/>
                  </a:endParaRPr>
                </a:p>
              </p:txBody>
            </p:sp>
          </p:grpSp>
        </p:grpSp>
        <p:grpSp>
          <p:nvGrpSpPr>
            <p:cNvPr id="178" name="Group 177"/>
            <p:cNvGrpSpPr/>
            <p:nvPr/>
          </p:nvGrpSpPr>
          <p:grpSpPr>
            <a:xfrm>
              <a:off x="9932849" y="3002692"/>
              <a:ext cx="411914" cy="716503"/>
              <a:chOff x="10380304" y="1645920"/>
              <a:chExt cx="499254" cy="868426"/>
            </a:xfrm>
          </p:grpSpPr>
          <p:sp>
            <p:nvSpPr>
              <p:cNvPr id="179" name="Freeform: Shape 178"/>
              <p:cNvSpPr/>
              <p:nvPr/>
            </p:nvSpPr>
            <p:spPr bwMode="auto">
              <a:xfrm>
                <a:off x="10448158" y="1645920"/>
                <a:ext cx="431400" cy="868426"/>
              </a:xfrm>
              <a:custGeom>
                <a:avLst/>
                <a:gdLst>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144602 w 2337139"/>
                  <a:gd name="connsiteY6" fmla="*/ 992850 h 4629524"/>
                  <a:gd name="connsiteX7" fmla="*/ 1174291 w 2337139"/>
                  <a:gd name="connsiteY7" fmla="*/ 997546 h 4629524"/>
                  <a:gd name="connsiteX8" fmla="*/ 1234932 w 2337139"/>
                  <a:gd name="connsiteY8" fmla="*/ 997546 h 4629524"/>
                  <a:gd name="connsiteX9" fmla="*/ 1334646 w 2337139"/>
                  <a:gd name="connsiteY9" fmla="*/ 1737723 h 4629524"/>
                  <a:gd name="connsiteX10" fmla="*/ 1577962 w 2337139"/>
                  <a:gd name="connsiteY10" fmla="*/ 1737723 h 4629524"/>
                  <a:gd name="connsiteX11" fmla="*/ 1677676 w 2337139"/>
                  <a:gd name="connsiteY11" fmla="*/ 997547 h 4629524"/>
                  <a:gd name="connsiteX12" fmla="*/ 1782193 w 2337139"/>
                  <a:gd name="connsiteY12" fmla="*/ 997547 h 4629524"/>
                  <a:gd name="connsiteX13" fmla="*/ 1814881 w 2337139"/>
                  <a:gd name="connsiteY13" fmla="*/ 995385 h 4629524"/>
                  <a:gd name="connsiteX14" fmla="*/ 1921588 w 2337139"/>
                  <a:gd name="connsiteY14" fmla="*/ 1080121 h 4629524"/>
                  <a:gd name="connsiteX15" fmla="*/ 2331068 w 2337139"/>
                  <a:gd name="connsiteY15" fmla="*/ 2339699 h 4629524"/>
                  <a:gd name="connsiteX16" fmla="*/ 2251953 w 2337139"/>
                  <a:gd name="connsiteY16" fmla="*/ 2495029 h 4629524"/>
                  <a:gd name="connsiteX17" fmla="*/ 2096624 w 2337139"/>
                  <a:gd name="connsiteY17" fmla="*/ 2415914 h 4629524"/>
                  <a:gd name="connsiteX18" fmla="*/ 1900346 w 2337139"/>
                  <a:gd name="connsiteY18" fmla="*/ 1812157 h 4629524"/>
                  <a:gd name="connsiteX19" fmla="*/ 1900346 w 2337139"/>
                  <a:gd name="connsiteY19" fmla="*/ 3177764 h 4629524"/>
                  <a:gd name="connsiteX20" fmla="*/ 1900346 w 2337139"/>
                  <a:gd name="connsiteY20" fmla="*/ 4413670 h 4629524"/>
                  <a:gd name="connsiteX21" fmla="*/ 1900346 w 2337139"/>
                  <a:gd name="connsiteY21" fmla="*/ 4493865 h 4629524"/>
                  <a:gd name="connsiteX22" fmla="*/ 1764689 w 2337139"/>
                  <a:gd name="connsiteY22" fmla="*/ 4629524 h 4629524"/>
                  <a:gd name="connsiteX23" fmla="*/ 1685477 w 2337139"/>
                  <a:gd name="connsiteY23" fmla="*/ 4629524 h 4629524"/>
                  <a:gd name="connsiteX24" fmla="*/ 1550703 w 2337139"/>
                  <a:gd name="connsiteY24" fmla="*/ 4502637 h 4629524"/>
                  <a:gd name="connsiteX25" fmla="*/ 1543433 w 2337139"/>
                  <a:gd name="connsiteY25" fmla="*/ 4502638 h 4629524"/>
                  <a:gd name="connsiteX26" fmla="*/ 1549819 w 2337139"/>
                  <a:gd name="connsiteY26" fmla="*/ 4477571 h 4629524"/>
                  <a:gd name="connsiteX27" fmla="*/ 1549817 w 2337139"/>
                  <a:gd name="connsiteY27" fmla="*/ 3177764 h 4629524"/>
                  <a:gd name="connsiteX28" fmla="*/ 1549818 w 2337139"/>
                  <a:gd name="connsiteY28" fmla="*/ 3073428 h 4629524"/>
                  <a:gd name="connsiteX29" fmla="*/ 1492620 w 2337139"/>
                  <a:gd name="connsiteY29" fmla="*/ 3016230 h 4629524"/>
                  <a:gd name="connsiteX30" fmla="*/ 1459221 w 2337139"/>
                  <a:gd name="connsiteY30" fmla="*/ 3016230 h 4629524"/>
                  <a:gd name="connsiteX31" fmla="*/ 1402024 w 2337139"/>
                  <a:gd name="connsiteY31" fmla="*/ 3073428 h 4629524"/>
                  <a:gd name="connsiteX32" fmla="*/ 1402024 w 2337139"/>
                  <a:gd name="connsiteY32" fmla="*/ 4477571 h 4629524"/>
                  <a:gd name="connsiteX33" fmla="*/ 1408409 w 2337139"/>
                  <a:gd name="connsiteY33" fmla="*/ 4502637 h 4629524"/>
                  <a:gd name="connsiteX34" fmla="*/ 1401282 w 2337139"/>
                  <a:gd name="connsiteY34" fmla="*/ 4502638 h 4629524"/>
                  <a:gd name="connsiteX35" fmla="*/ 1267791 w 2337139"/>
                  <a:gd name="connsiteY35" fmla="*/ 4629524 h 4629524"/>
                  <a:gd name="connsiteX36" fmla="*/ 1189412 w 2337139"/>
                  <a:gd name="connsiteY36" fmla="*/ 4629524 h 4629524"/>
                  <a:gd name="connsiteX37" fmla="*/ 1055181 w 2337139"/>
                  <a:gd name="connsiteY37" fmla="*/ 4495292 h 4629524"/>
                  <a:gd name="connsiteX38" fmla="*/ 1055181 w 2337139"/>
                  <a:gd name="connsiteY38" fmla="*/ 4464100 h 4629524"/>
                  <a:gd name="connsiteX39" fmla="*/ 1051494 w 2337139"/>
                  <a:gd name="connsiteY39" fmla="*/ 4435145 h 4629524"/>
                  <a:gd name="connsiteX40" fmla="*/ 1051495 w 2337139"/>
                  <a:gd name="connsiteY40" fmla="*/ 4413670 h 4629524"/>
                  <a:gd name="connsiteX41" fmla="*/ 1051495 w 2337139"/>
                  <a:gd name="connsiteY41" fmla="*/ 3167603 h 4629524"/>
                  <a:gd name="connsiteX42" fmla="*/ 1051495 w 2337139"/>
                  <a:gd name="connsiteY42" fmla="*/ 1628526 h 4629524"/>
                  <a:gd name="connsiteX43" fmla="*/ 976935 w 2337139"/>
                  <a:gd name="connsiteY43" fmla="*/ 1793984 h 4629524"/>
                  <a:gd name="connsiteX44" fmla="*/ 976611 w 2337139"/>
                  <a:gd name="connsiteY44" fmla="*/ 1798516 h 4629524"/>
                  <a:gd name="connsiteX45" fmla="*/ 829903 w 2337139"/>
                  <a:gd name="connsiteY45" fmla="*/ 1901845 h 4629524"/>
                  <a:gd name="connsiteX46" fmla="*/ 555091 w 2337139"/>
                  <a:gd name="connsiteY46" fmla="*/ 1854168 h 4629524"/>
                  <a:gd name="connsiteX47" fmla="*/ 555091 w 2337139"/>
                  <a:gd name="connsiteY47" fmla="*/ 1926962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479905 w 2337139"/>
                  <a:gd name="connsiteY59" fmla="*/ 1523738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96606 h 4629524"/>
                  <a:gd name="connsiteX61" fmla="*/ 770676 w 2337139"/>
                  <a:gd name="connsiteY61" fmla="*/ 1634007 h 4629524"/>
                  <a:gd name="connsiteX62" fmla="*/ 1025914 w 2337139"/>
                  <a:gd name="connsiteY62" fmla="*/ 1067603 h 4629524"/>
                  <a:gd name="connsiteX63" fmla="*/ 1144602 w 2337139"/>
                  <a:gd name="connsiteY63" fmla="*/ 992850 h 4629524"/>
                  <a:gd name="connsiteX64" fmla="*/ 1475921 w 2337139"/>
                  <a:gd name="connsiteY64" fmla="*/ 0 h 4629524"/>
                  <a:gd name="connsiteX65" fmla="*/ 1885783 w 2337139"/>
                  <a:gd name="connsiteY65" fmla="*/ 443590 h 4629524"/>
                  <a:gd name="connsiteX66" fmla="*/ 1475921 w 2337139"/>
                  <a:gd name="connsiteY66" fmla="*/ 887180 h 4629524"/>
                  <a:gd name="connsiteX67" fmla="*/ 1066058 w 2337139"/>
                  <a:gd name="connsiteY67" fmla="*/ 443590 h 4629524"/>
                  <a:gd name="connsiteX68" fmla="*/ 1475921 w 2337139"/>
                  <a:gd name="connsiteY68"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555091 w 2337139"/>
                  <a:gd name="connsiteY59" fmla="*/ 1596606 h 4629524"/>
                  <a:gd name="connsiteX60" fmla="*/ 770676 w 2337139"/>
                  <a:gd name="connsiteY60" fmla="*/ 1634007 h 4629524"/>
                  <a:gd name="connsiteX61" fmla="*/ 1025914 w 2337139"/>
                  <a:gd name="connsiteY61" fmla="*/ 1067603 h 4629524"/>
                  <a:gd name="connsiteX62" fmla="*/ 1144602 w 2337139"/>
                  <a:gd name="connsiteY62" fmla="*/ 992850 h 4629524"/>
                  <a:gd name="connsiteX63" fmla="*/ 1475921 w 2337139"/>
                  <a:gd name="connsiteY63" fmla="*/ 0 h 4629524"/>
                  <a:gd name="connsiteX64" fmla="*/ 1885783 w 2337139"/>
                  <a:gd name="connsiteY64" fmla="*/ 443590 h 4629524"/>
                  <a:gd name="connsiteX65" fmla="*/ 1475921 w 2337139"/>
                  <a:gd name="connsiteY65" fmla="*/ 887180 h 4629524"/>
                  <a:gd name="connsiteX66" fmla="*/ 1066058 w 2337139"/>
                  <a:gd name="connsiteY66" fmla="*/ 443590 h 4629524"/>
                  <a:gd name="connsiteX67" fmla="*/ 1475921 w 2337139"/>
                  <a:gd name="connsiteY67"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841124 h 4629524"/>
                  <a:gd name="connsiteX49" fmla="*/ 142590 w 2337139"/>
                  <a:gd name="connsiteY49" fmla="*/ 1782604 h 4629524"/>
                  <a:gd name="connsiteX50" fmla="*/ 39261 w 2337139"/>
                  <a:gd name="connsiteY50" fmla="*/ 1635896 h 4629524"/>
                  <a:gd name="connsiteX51" fmla="*/ 64977 w 2337139"/>
                  <a:gd name="connsiteY51" fmla="*/ 1581178 h 4629524"/>
                  <a:gd name="connsiteX52" fmla="*/ 0 w 2337139"/>
                  <a:gd name="connsiteY52" fmla="*/ 1523738 h 4629524"/>
                  <a:gd name="connsiteX53" fmla="*/ 78820 w 2337139"/>
                  <a:gd name="connsiteY53" fmla="*/ 1523738 h 4629524"/>
                  <a:gd name="connsiteX54" fmla="*/ 104119 w 2337139"/>
                  <a:gd name="connsiteY54" fmla="*/ 1546103 h 4629524"/>
                  <a:gd name="connsiteX55" fmla="*/ 104268 w 2337139"/>
                  <a:gd name="connsiteY55" fmla="*/ 1546407 h 4629524"/>
                  <a:gd name="connsiteX56" fmla="*/ 185969 w 2337139"/>
                  <a:gd name="connsiteY56" fmla="*/ 1532567 h 4629524"/>
                  <a:gd name="connsiteX57" fmla="*/ 479905 w 2337139"/>
                  <a:gd name="connsiteY57" fmla="*/ 1583562 h 4629524"/>
                  <a:gd name="connsiteX58" fmla="*/ 555091 w 2337139"/>
                  <a:gd name="connsiteY58" fmla="*/ 1596606 h 4629524"/>
                  <a:gd name="connsiteX59" fmla="*/ 770676 w 2337139"/>
                  <a:gd name="connsiteY59" fmla="*/ 1634007 h 4629524"/>
                  <a:gd name="connsiteX60" fmla="*/ 1025914 w 2337139"/>
                  <a:gd name="connsiteY60" fmla="*/ 1067603 h 4629524"/>
                  <a:gd name="connsiteX61" fmla="*/ 1144602 w 2337139"/>
                  <a:gd name="connsiteY61" fmla="*/ 992850 h 4629524"/>
                  <a:gd name="connsiteX62" fmla="*/ 1475921 w 2337139"/>
                  <a:gd name="connsiteY62" fmla="*/ 0 h 4629524"/>
                  <a:gd name="connsiteX63" fmla="*/ 1885783 w 2337139"/>
                  <a:gd name="connsiteY63" fmla="*/ 443590 h 4629524"/>
                  <a:gd name="connsiteX64" fmla="*/ 1475921 w 2337139"/>
                  <a:gd name="connsiteY64" fmla="*/ 887180 h 4629524"/>
                  <a:gd name="connsiteX65" fmla="*/ 1066058 w 2337139"/>
                  <a:gd name="connsiteY65" fmla="*/ 443590 h 4629524"/>
                  <a:gd name="connsiteX66" fmla="*/ 1475921 w 2337139"/>
                  <a:gd name="connsiteY66"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41448 w 2299767"/>
                  <a:gd name="connsiteY52" fmla="*/ 1523738 h 4629524"/>
                  <a:gd name="connsiteX53" fmla="*/ 66747 w 2299767"/>
                  <a:gd name="connsiteY53" fmla="*/ 1546103 h 4629524"/>
                  <a:gd name="connsiteX54" fmla="*/ 66896 w 2299767"/>
                  <a:gd name="connsiteY54" fmla="*/ 1546407 h 4629524"/>
                  <a:gd name="connsiteX55" fmla="*/ 148597 w 2299767"/>
                  <a:gd name="connsiteY55" fmla="*/ 1532567 h 4629524"/>
                  <a:gd name="connsiteX56" fmla="*/ 442533 w 2299767"/>
                  <a:gd name="connsiteY56" fmla="*/ 1583562 h 4629524"/>
                  <a:gd name="connsiteX57" fmla="*/ 517719 w 2299767"/>
                  <a:gd name="connsiteY57" fmla="*/ 1596606 h 4629524"/>
                  <a:gd name="connsiteX58" fmla="*/ 733304 w 2299767"/>
                  <a:gd name="connsiteY58" fmla="*/ 1634007 h 4629524"/>
                  <a:gd name="connsiteX59" fmla="*/ 988542 w 2299767"/>
                  <a:gd name="connsiteY59" fmla="*/ 1067603 h 4629524"/>
                  <a:gd name="connsiteX60" fmla="*/ 1107230 w 2299767"/>
                  <a:gd name="connsiteY60" fmla="*/ 992850 h 4629524"/>
                  <a:gd name="connsiteX61" fmla="*/ 1438549 w 2299767"/>
                  <a:gd name="connsiteY61" fmla="*/ 0 h 4629524"/>
                  <a:gd name="connsiteX62" fmla="*/ 1848411 w 2299767"/>
                  <a:gd name="connsiteY62" fmla="*/ 443590 h 4629524"/>
                  <a:gd name="connsiteX63" fmla="*/ 1438549 w 2299767"/>
                  <a:gd name="connsiteY63" fmla="*/ 887180 h 4629524"/>
                  <a:gd name="connsiteX64" fmla="*/ 1028686 w 2299767"/>
                  <a:gd name="connsiteY64" fmla="*/ 443590 h 4629524"/>
                  <a:gd name="connsiteX65" fmla="*/ 1438549 w 2299767"/>
                  <a:gd name="connsiteY65"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66747 w 2299767"/>
                  <a:gd name="connsiteY52" fmla="*/ 1546103 h 4629524"/>
                  <a:gd name="connsiteX53" fmla="*/ 66896 w 2299767"/>
                  <a:gd name="connsiteY53" fmla="*/ 1546407 h 4629524"/>
                  <a:gd name="connsiteX54" fmla="*/ 148597 w 2299767"/>
                  <a:gd name="connsiteY54" fmla="*/ 1532567 h 4629524"/>
                  <a:gd name="connsiteX55" fmla="*/ 442533 w 2299767"/>
                  <a:gd name="connsiteY55" fmla="*/ 1583562 h 4629524"/>
                  <a:gd name="connsiteX56" fmla="*/ 517719 w 2299767"/>
                  <a:gd name="connsiteY56" fmla="*/ 1596606 h 4629524"/>
                  <a:gd name="connsiteX57" fmla="*/ 733304 w 2299767"/>
                  <a:gd name="connsiteY57" fmla="*/ 1634007 h 4629524"/>
                  <a:gd name="connsiteX58" fmla="*/ 988542 w 2299767"/>
                  <a:gd name="connsiteY58" fmla="*/ 1067603 h 4629524"/>
                  <a:gd name="connsiteX59" fmla="*/ 1107230 w 2299767"/>
                  <a:gd name="connsiteY59" fmla="*/ 992850 h 4629524"/>
                  <a:gd name="connsiteX60" fmla="*/ 1438549 w 2299767"/>
                  <a:gd name="connsiteY60" fmla="*/ 0 h 4629524"/>
                  <a:gd name="connsiteX61" fmla="*/ 1848411 w 2299767"/>
                  <a:gd name="connsiteY61" fmla="*/ 443590 h 4629524"/>
                  <a:gd name="connsiteX62" fmla="*/ 1438549 w 2299767"/>
                  <a:gd name="connsiteY62" fmla="*/ 887180 h 4629524"/>
                  <a:gd name="connsiteX63" fmla="*/ 1028686 w 2299767"/>
                  <a:gd name="connsiteY63" fmla="*/ 443590 h 4629524"/>
                  <a:gd name="connsiteX64" fmla="*/ 1438549 w 2299767"/>
                  <a:gd name="connsiteY64" fmla="*/ 0 h 46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99767" h="4629524">
                    <a:moveTo>
                      <a:pt x="1363646" y="997547"/>
                    </a:moveTo>
                    <a:lnTo>
                      <a:pt x="1474217" y="997547"/>
                    </a:lnTo>
                    <a:lnTo>
                      <a:pt x="1421785" y="1188949"/>
                    </a:lnTo>
                    <a:lnTo>
                      <a:pt x="1474218" y="1730470"/>
                    </a:lnTo>
                    <a:lnTo>
                      <a:pt x="1363646" y="1730471"/>
                    </a:lnTo>
                    <a:lnTo>
                      <a:pt x="1416078" y="1188949"/>
                    </a:lnTo>
                    <a:lnTo>
                      <a:pt x="1363646" y="997547"/>
                    </a:lnTo>
                    <a:close/>
                    <a:moveTo>
                      <a:pt x="1107230" y="992850"/>
                    </a:moveTo>
                    <a:cubicBezTo>
                      <a:pt x="1117157" y="993081"/>
                      <a:pt x="1127155" y="994486"/>
                      <a:pt x="1136919" y="997546"/>
                    </a:cubicBezTo>
                    <a:lnTo>
                      <a:pt x="1197560" y="997546"/>
                    </a:lnTo>
                    <a:lnTo>
                      <a:pt x="1297274" y="1737723"/>
                    </a:lnTo>
                    <a:lnTo>
                      <a:pt x="1540590" y="1737723"/>
                    </a:lnTo>
                    <a:lnTo>
                      <a:pt x="1640304" y="997547"/>
                    </a:lnTo>
                    <a:lnTo>
                      <a:pt x="1744821" y="997547"/>
                    </a:lnTo>
                    <a:cubicBezTo>
                      <a:pt x="1755719" y="994948"/>
                      <a:pt x="1766736" y="994459"/>
                      <a:pt x="1777509" y="995385"/>
                    </a:cubicBezTo>
                    <a:cubicBezTo>
                      <a:pt x="1825368" y="999503"/>
                      <a:pt x="1868432" y="1031567"/>
                      <a:pt x="1884216" y="1080121"/>
                    </a:cubicBezTo>
                    <a:lnTo>
                      <a:pt x="2293696" y="2339699"/>
                    </a:lnTo>
                    <a:cubicBezTo>
                      <a:pt x="2314742" y="2404438"/>
                      <a:pt x="2279321" y="2473983"/>
                      <a:pt x="2214581" y="2495029"/>
                    </a:cubicBezTo>
                    <a:cubicBezTo>
                      <a:pt x="2149841" y="2516076"/>
                      <a:pt x="2080298" y="2480655"/>
                      <a:pt x="2059252" y="2415914"/>
                    </a:cubicBezTo>
                    <a:lnTo>
                      <a:pt x="1862974" y="1812157"/>
                    </a:lnTo>
                    <a:lnTo>
                      <a:pt x="1862974" y="3177764"/>
                    </a:lnTo>
                    <a:lnTo>
                      <a:pt x="1862974" y="4413670"/>
                    </a:lnTo>
                    <a:lnTo>
                      <a:pt x="1862974" y="4493865"/>
                    </a:lnTo>
                    <a:cubicBezTo>
                      <a:pt x="1862975" y="4568787"/>
                      <a:pt x="1802239" y="4629524"/>
                      <a:pt x="1727317" y="4629524"/>
                    </a:cubicBezTo>
                    <a:lnTo>
                      <a:pt x="1648105" y="4629524"/>
                    </a:lnTo>
                    <a:cubicBezTo>
                      <a:pt x="1576142" y="4629524"/>
                      <a:pt x="1517267" y="4573491"/>
                      <a:pt x="1513331" y="4502637"/>
                    </a:cubicBezTo>
                    <a:lnTo>
                      <a:pt x="1506061" y="4502638"/>
                    </a:lnTo>
                    <a:cubicBezTo>
                      <a:pt x="1510327" y="4495252"/>
                      <a:pt x="1512447" y="4486660"/>
                      <a:pt x="1512447" y="4477571"/>
                    </a:cubicBezTo>
                    <a:cubicBezTo>
                      <a:pt x="1512446" y="4044302"/>
                      <a:pt x="1512446" y="3611033"/>
                      <a:pt x="1512445" y="3177764"/>
                    </a:cubicBezTo>
                    <a:cubicBezTo>
                      <a:pt x="1512445" y="3142985"/>
                      <a:pt x="1512446" y="3108207"/>
                      <a:pt x="1512446" y="3073428"/>
                    </a:cubicBezTo>
                    <a:cubicBezTo>
                      <a:pt x="1512446" y="3041839"/>
                      <a:pt x="1486838" y="3016231"/>
                      <a:pt x="1455248" y="3016230"/>
                    </a:cubicBezTo>
                    <a:lnTo>
                      <a:pt x="1421849" y="3016230"/>
                    </a:lnTo>
                    <a:cubicBezTo>
                      <a:pt x="1390260" y="3016231"/>
                      <a:pt x="1364652" y="3041839"/>
                      <a:pt x="1364652" y="3073428"/>
                    </a:cubicBezTo>
                    <a:lnTo>
                      <a:pt x="1364652" y="4477571"/>
                    </a:lnTo>
                    <a:cubicBezTo>
                      <a:pt x="1364652" y="4486658"/>
                      <a:pt x="1366771" y="4495250"/>
                      <a:pt x="1371037" y="4502637"/>
                    </a:cubicBezTo>
                    <a:lnTo>
                      <a:pt x="1363910" y="4502638"/>
                    </a:lnTo>
                    <a:cubicBezTo>
                      <a:pt x="1360624" y="4573372"/>
                      <a:pt x="1302079" y="4629523"/>
                      <a:pt x="1230419" y="4629524"/>
                    </a:cubicBezTo>
                    <a:lnTo>
                      <a:pt x="1152040" y="4629524"/>
                    </a:lnTo>
                    <a:cubicBezTo>
                      <a:pt x="1077907" y="4629524"/>
                      <a:pt x="1017809" y="4569426"/>
                      <a:pt x="1017809" y="4495292"/>
                    </a:cubicBezTo>
                    <a:lnTo>
                      <a:pt x="1017809" y="4464100"/>
                    </a:lnTo>
                    <a:cubicBezTo>
                      <a:pt x="1015290" y="4454856"/>
                      <a:pt x="1014122" y="4445137"/>
                      <a:pt x="1014122" y="4435145"/>
                    </a:cubicBezTo>
                    <a:cubicBezTo>
                      <a:pt x="1014122" y="4427987"/>
                      <a:pt x="1014123" y="4420828"/>
                      <a:pt x="1014123" y="4413670"/>
                    </a:cubicBezTo>
                    <a:lnTo>
                      <a:pt x="1014123" y="3167603"/>
                    </a:lnTo>
                    <a:lnTo>
                      <a:pt x="1014123" y="1628526"/>
                    </a:lnTo>
                    <a:lnTo>
                      <a:pt x="939563" y="1793984"/>
                    </a:lnTo>
                    <a:cubicBezTo>
                      <a:pt x="939730" y="1795527"/>
                      <a:pt x="939498" y="1797021"/>
                      <a:pt x="939239" y="1798516"/>
                    </a:cubicBezTo>
                    <a:cubicBezTo>
                      <a:pt x="927260" y="1867562"/>
                      <a:pt x="861577" y="1913824"/>
                      <a:pt x="792531" y="1901845"/>
                    </a:cubicBezTo>
                    <a:lnTo>
                      <a:pt x="517719" y="1854168"/>
                    </a:lnTo>
                    <a:lnTo>
                      <a:pt x="442533" y="1841124"/>
                    </a:lnTo>
                    <a:lnTo>
                      <a:pt x="105218" y="1782604"/>
                    </a:lnTo>
                    <a:cubicBezTo>
                      <a:pt x="36172" y="1770625"/>
                      <a:pt x="-10090" y="1704942"/>
                      <a:pt x="1889" y="1635896"/>
                    </a:cubicBezTo>
                    <a:cubicBezTo>
                      <a:pt x="5534" y="1614886"/>
                      <a:pt x="14152" y="1595984"/>
                      <a:pt x="27605" y="1581178"/>
                    </a:cubicBezTo>
                    <a:lnTo>
                      <a:pt x="66747" y="1546103"/>
                    </a:lnTo>
                    <a:cubicBezTo>
                      <a:pt x="66797" y="1546204"/>
                      <a:pt x="66846" y="1546306"/>
                      <a:pt x="66896" y="1546407"/>
                    </a:cubicBezTo>
                    <a:cubicBezTo>
                      <a:pt x="90818" y="1532848"/>
                      <a:pt x="119407" y="1527503"/>
                      <a:pt x="148597" y="1532567"/>
                    </a:cubicBezTo>
                    <a:lnTo>
                      <a:pt x="442533" y="1583562"/>
                    </a:lnTo>
                    <a:lnTo>
                      <a:pt x="517719" y="1596606"/>
                    </a:lnTo>
                    <a:lnTo>
                      <a:pt x="733304" y="1634007"/>
                    </a:lnTo>
                    <a:lnTo>
                      <a:pt x="988542" y="1067603"/>
                    </a:lnTo>
                    <a:cubicBezTo>
                      <a:pt x="1010135" y="1019686"/>
                      <a:pt x="1057796" y="991701"/>
                      <a:pt x="1107230" y="992850"/>
                    </a:cubicBezTo>
                    <a:close/>
                    <a:moveTo>
                      <a:pt x="1438549" y="0"/>
                    </a:moveTo>
                    <a:cubicBezTo>
                      <a:pt x="1664909" y="0"/>
                      <a:pt x="1848411" y="198602"/>
                      <a:pt x="1848411" y="443590"/>
                    </a:cubicBezTo>
                    <a:cubicBezTo>
                      <a:pt x="1848411" y="688578"/>
                      <a:pt x="1664909" y="887180"/>
                      <a:pt x="1438549" y="887180"/>
                    </a:cubicBezTo>
                    <a:cubicBezTo>
                      <a:pt x="1212188" y="887180"/>
                      <a:pt x="1028687" y="688578"/>
                      <a:pt x="1028686" y="443590"/>
                    </a:cubicBezTo>
                    <a:cubicBezTo>
                      <a:pt x="1028686" y="198602"/>
                      <a:pt x="1212188" y="0"/>
                      <a:pt x="1438549"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765" kern="0">
                  <a:solidFill>
                    <a:srgbClr val="FFFFFF"/>
                  </a:solidFill>
                  <a:latin typeface="Segoe UI Semilight"/>
                </a:endParaRPr>
              </a:p>
            </p:txBody>
          </p:sp>
          <p:grpSp>
            <p:nvGrpSpPr>
              <p:cNvPr id="180" name="Group 179"/>
              <p:cNvGrpSpPr/>
              <p:nvPr/>
            </p:nvGrpSpPr>
            <p:grpSpPr>
              <a:xfrm>
                <a:off x="10380304" y="1767585"/>
                <a:ext cx="105870" cy="203456"/>
                <a:chOff x="10466663" y="1859024"/>
                <a:chExt cx="358357" cy="688675"/>
              </a:xfrm>
            </p:grpSpPr>
            <p:sp>
              <p:nvSpPr>
                <p:cNvPr id="181" name="Freeform: Shape 180"/>
                <p:cNvSpPr/>
                <p:nvPr/>
              </p:nvSpPr>
              <p:spPr bwMode="auto">
                <a:xfrm>
                  <a:off x="10466663" y="1859024"/>
                  <a:ext cx="358357" cy="688675"/>
                </a:xfrm>
                <a:custGeom>
                  <a:avLst/>
                  <a:gdLst>
                    <a:gd name="connsiteX0" fmla="*/ 55812 w 442366"/>
                    <a:gd name="connsiteY0" fmla="*/ 56539 h 850120"/>
                    <a:gd name="connsiteX1" fmla="*/ 41588 w 442366"/>
                    <a:gd name="connsiteY1" fmla="*/ 70764 h 850120"/>
                    <a:gd name="connsiteX2" fmla="*/ 41588 w 442366"/>
                    <a:gd name="connsiteY2" fmla="*/ 662393 h 850120"/>
                    <a:gd name="connsiteX3" fmla="*/ 55812 w 442366"/>
                    <a:gd name="connsiteY3" fmla="*/ 676617 h 850120"/>
                    <a:gd name="connsiteX4" fmla="*/ 386555 w 442366"/>
                    <a:gd name="connsiteY4" fmla="*/ 676617 h 850120"/>
                    <a:gd name="connsiteX5" fmla="*/ 400779 w 442366"/>
                    <a:gd name="connsiteY5" fmla="*/ 662393 h 850120"/>
                    <a:gd name="connsiteX6" fmla="*/ 400779 w 442366"/>
                    <a:gd name="connsiteY6" fmla="*/ 70764 h 850120"/>
                    <a:gd name="connsiteX7" fmla="*/ 386555 w 442366"/>
                    <a:gd name="connsiteY7" fmla="*/ 56539 h 850120"/>
                    <a:gd name="connsiteX8" fmla="*/ 24105 w 442366"/>
                    <a:gd name="connsiteY8" fmla="*/ 0 h 850120"/>
                    <a:gd name="connsiteX9" fmla="*/ 418262 w 442366"/>
                    <a:gd name="connsiteY9" fmla="*/ 0 h 850120"/>
                    <a:gd name="connsiteX10" fmla="*/ 442366 w 442366"/>
                    <a:gd name="connsiteY10" fmla="*/ 24105 h 850120"/>
                    <a:gd name="connsiteX11" fmla="*/ 442366 w 442366"/>
                    <a:gd name="connsiteY11" fmla="*/ 826015 h 850120"/>
                    <a:gd name="connsiteX12" fmla="*/ 418262 w 442366"/>
                    <a:gd name="connsiteY12" fmla="*/ 850120 h 850120"/>
                    <a:gd name="connsiteX13" fmla="*/ 24105 w 442366"/>
                    <a:gd name="connsiteY13" fmla="*/ 850120 h 850120"/>
                    <a:gd name="connsiteX14" fmla="*/ 0 w 442366"/>
                    <a:gd name="connsiteY14" fmla="*/ 826015 h 850120"/>
                    <a:gd name="connsiteX15" fmla="*/ 0 w 442366"/>
                    <a:gd name="connsiteY15" fmla="*/ 24105 h 850120"/>
                    <a:gd name="connsiteX16" fmla="*/ 24105 w 442366"/>
                    <a:gd name="connsiteY16" fmla="*/ 0 h 8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66" h="850120">
                      <a:moveTo>
                        <a:pt x="55812" y="56539"/>
                      </a:moveTo>
                      <a:cubicBezTo>
                        <a:pt x="47956" y="56539"/>
                        <a:pt x="41588" y="62908"/>
                        <a:pt x="41588" y="70764"/>
                      </a:cubicBezTo>
                      <a:lnTo>
                        <a:pt x="41588" y="662393"/>
                      </a:lnTo>
                      <a:cubicBezTo>
                        <a:pt x="41588" y="670249"/>
                        <a:pt x="47956" y="676617"/>
                        <a:pt x="55812" y="676617"/>
                      </a:cubicBezTo>
                      <a:lnTo>
                        <a:pt x="386555" y="676617"/>
                      </a:lnTo>
                      <a:cubicBezTo>
                        <a:pt x="394411" y="676617"/>
                        <a:pt x="400779" y="670249"/>
                        <a:pt x="400779" y="662393"/>
                      </a:cubicBezTo>
                      <a:lnTo>
                        <a:pt x="400779" y="70764"/>
                      </a:lnTo>
                      <a:cubicBezTo>
                        <a:pt x="400779" y="62908"/>
                        <a:pt x="394411" y="56539"/>
                        <a:pt x="386555" y="56539"/>
                      </a:cubicBezTo>
                      <a:close/>
                      <a:moveTo>
                        <a:pt x="24105" y="0"/>
                      </a:moveTo>
                      <a:lnTo>
                        <a:pt x="418262" y="0"/>
                      </a:lnTo>
                      <a:cubicBezTo>
                        <a:pt x="431574" y="0"/>
                        <a:pt x="442366" y="10792"/>
                        <a:pt x="442366" y="24105"/>
                      </a:cubicBezTo>
                      <a:lnTo>
                        <a:pt x="442366" y="826015"/>
                      </a:lnTo>
                      <a:cubicBezTo>
                        <a:pt x="442366" y="839328"/>
                        <a:pt x="431574" y="850120"/>
                        <a:pt x="418262" y="850120"/>
                      </a:cubicBezTo>
                      <a:lnTo>
                        <a:pt x="24105" y="850120"/>
                      </a:lnTo>
                      <a:cubicBezTo>
                        <a:pt x="10792" y="850120"/>
                        <a:pt x="0" y="839328"/>
                        <a:pt x="0" y="826015"/>
                      </a:cubicBezTo>
                      <a:lnTo>
                        <a:pt x="0" y="24105"/>
                      </a:lnTo>
                      <a:cubicBezTo>
                        <a:pt x="0" y="10792"/>
                        <a:pt x="10792" y="0"/>
                        <a:pt x="24105"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372" kern="0">
                    <a:solidFill>
                      <a:srgbClr val="FFFFFF"/>
                    </a:solidFill>
                    <a:latin typeface="Segoe UI Semilight"/>
                  </a:endParaRPr>
                </a:p>
              </p:txBody>
            </p:sp>
            <p:sp>
              <p:nvSpPr>
                <p:cNvPr id="182" name="Rectangle: Rounded Corners 181"/>
                <p:cNvSpPr/>
                <p:nvPr/>
              </p:nvSpPr>
              <p:spPr bwMode="auto">
                <a:xfrm>
                  <a:off x="10600468" y="2461064"/>
                  <a:ext cx="90747" cy="3589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Rectangle: Rounded Corners 183"/>
                <p:cNvSpPr/>
                <p:nvPr/>
              </p:nvSpPr>
              <p:spPr bwMode="auto">
                <a:xfrm>
                  <a:off x="10580274" y="1876247"/>
                  <a:ext cx="131134" cy="1213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3" name="Group 12"/>
          <p:cNvGrpSpPr/>
          <p:nvPr/>
        </p:nvGrpSpPr>
        <p:grpSpPr>
          <a:xfrm>
            <a:off x="451475" y="2436747"/>
            <a:ext cx="3782237" cy="4138210"/>
            <a:chOff x="460527" y="2485112"/>
            <a:chExt cx="3858079" cy="4221190"/>
          </a:xfrm>
        </p:grpSpPr>
        <p:sp>
          <p:nvSpPr>
            <p:cNvPr id="155" name="Rectangle 154"/>
            <p:cNvSpPr/>
            <p:nvPr/>
          </p:nvSpPr>
          <p:spPr>
            <a:xfrm>
              <a:off x="460527" y="2485112"/>
              <a:ext cx="3858079"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6" name="Rectangle 155"/>
            <p:cNvSpPr/>
            <p:nvPr/>
          </p:nvSpPr>
          <p:spPr>
            <a:xfrm>
              <a:off x="460527" y="6660582"/>
              <a:ext cx="3858079"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60" name="TextBox 159"/>
            <p:cNvSpPr txBox="1"/>
            <p:nvPr/>
          </p:nvSpPr>
          <p:spPr>
            <a:xfrm>
              <a:off x="2006192" y="3537777"/>
              <a:ext cx="766749" cy="261482"/>
            </a:xfrm>
            <a:prstGeom prst="rect">
              <a:avLst/>
            </a:prstGeom>
            <a:noFill/>
          </p:spPr>
          <p:txBody>
            <a:bodyPr wrap="none" lIns="143428" rIns="143428" rtlCol="0" anchor="ctr">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Analyst</a:t>
              </a:r>
            </a:p>
          </p:txBody>
        </p:sp>
        <p:sp>
          <p:nvSpPr>
            <p:cNvPr id="161" name="Freeform: Shape 160"/>
            <p:cNvSpPr/>
            <p:nvPr/>
          </p:nvSpPr>
          <p:spPr>
            <a:xfrm>
              <a:off x="2134939" y="2925509"/>
              <a:ext cx="509255" cy="612268"/>
            </a:xfrm>
            <a:custGeom>
              <a:avLst/>
              <a:gdLst>
                <a:gd name="connsiteX0" fmla="*/ 239662 w 479324"/>
                <a:gd name="connsiteY0" fmla="*/ 278848 h 576282"/>
                <a:gd name="connsiteX1" fmla="*/ 296592 w 479324"/>
                <a:gd name="connsiteY1" fmla="*/ 322698 h 576282"/>
                <a:gd name="connsiteX2" fmla="*/ 239661 w 479324"/>
                <a:gd name="connsiteY2" fmla="*/ 510648 h 576282"/>
                <a:gd name="connsiteX3" fmla="*/ 182732 w 479324"/>
                <a:gd name="connsiteY3" fmla="*/ 322698 h 576282"/>
                <a:gd name="connsiteX4" fmla="*/ 355416 w 479324"/>
                <a:gd name="connsiteY4" fmla="*/ 255778 h 576282"/>
                <a:gd name="connsiteX5" fmla="*/ 425906 w 479324"/>
                <a:gd name="connsiteY5" fmla="*/ 255778 h 576282"/>
                <a:gd name="connsiteX6" fmla="*/ 479324 w 479324"/>
                <a:gd name="connsiteY6" fmla="*/ 309197 h 576282"/>
                <a:gd name="connsiteX7" fmla="*/ 479324 w 479324"/>
                <a:gd name="connsiteY7" fmla="*/ 522864 h 576282"/>
                <a:gd name="connsiteX8" fmla="*/ 425906 w 479324"/>
                <a:gd name="connsiteY8" fmla="*/ 576282 h 576282"/>
                <a:gd name="connsiteX9" fmla="*/ 258440 w 479324"/>
                <a:gd name="connsiteY9" fmla="*/ 576282 h 576282"/>
                <a:gd name="connsiteX10" fmla="*/ 53419 w 479324"/>
                <a:gd name="connsiteY10" fmla="*/ 255778 h 576282"/>
                <a:gd name="connsiteX11" fmla="*/ 123908 w 479324"/>
                <a:gd name="connsiteY11" fmla="*/ 255778 h 576282"/>
                <a:gd name="connsiteX12" fmla="*/ 220884 w 479324"/>
                <a:gd name="connsiteY12" fmla="*/ 576282 h 576282"/>
                <a:gd name="connsiteX13" fmla="*/ 53419 w 479324"/>
                <a:gd name="connsiteY13" fmla="*/ 576282 h 576282"/>
                <a:gd name="connsiteX14" fmla="*/ 0 w 479324"/>
                <a:gd name="connsiteY14" fmla="*/ 522864 h 576282"/>
                <a:gd name="connsiteX15" fmla="*/ 0 w 479324"/>
                <a:gd name="connsiteY15" fmla="*/ 309197 h 576282"/>
                <a:gd name="connsiteX16" fmla="*/ 53419 w 479324"/>
                <a:gd name="connsiteY16" fmla="*/ 255778 h 576282"/>
                <a:gd name="connsiteX17" fmla="*/ 239662 w 479324"/>
                <a:gd name="connsiteY17" fmla="*/ 0 h 576282"/>
                <a:gd name="connsiteX18" fmla="*/ 359991 w 479324"/>
                <a:gd name="connsiteY18" fmla="*/ 120328 h 576282"/>
                <a:gd name="connsiteX19" fmla="*/ 239662 w 479324"/>
                <a:gd name="connsiteY19" fmla="*/ 240657 h 576282"/>
                <a:gd name="connsiteX20" fmla="*/ 119333 w 479324"/>
                <a:gd name="connsiteY20" fmla="*/ 120328 h 576282"/>
                <a:gd name="connsiteX21" fmla="*/ 239662 w 479324"/>
                <a:gd name="connsiteY21" fmla="*/ 0 h 5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324" h="576282">
                  <a:moveTo>
                    <a:pt x="239662" y="278848"/>
                  </a:moveTo>
                  <a:lnTo>
                    <a:pt x="296592" y="322698"/>
                  </a:lnTo>
                  <a:lnTo>
                    <a:pt x="239661" y="510648"/>
                  </a:lnTo>
                  <a:lnTo>
                    <a:pt x="182732" y="322698"/>
                  </a:lnTo>
                  <a:close/>
                  <a:moveTo>
                    <a:pt x="355416" y="255778"/>
                  </a:moveTo>
                  <a:lnTo>
                    <a:pt x="425906" y="255778"/>
                  </a:lnTo>
                  <a:cubicBezTo>
                    <a:pt x="455408" y="255778"/>
                    <a:pt x="479324" y="279695"/>
                    <a:pt x="479324" y="309197"/>
                  </a:cubicBezTo>
                  <a:lnTo>
                    <a:pt x="479324" y="522864"/>
                  </a:lnTo>
                  <a:cubicBezTo>
                    <a:pt x="479324" y="552366"/>
                    <a:pt x="455408" y="576282"/>
                    <a:pt x="425906" y="576282"/>
                  </a:cubicBezTo>
                  <a:lnTo>
                    <a:pt x="258440" y="576282"/>
                  </a:lnTo>
                  <a:close/>
                  <a:moveTo>
                    <a:pt x="53419" y="255778"/>
                  </a:moveTo>
                  <a:lnTo>
                    <a:pt x="123908" y="255778"/>
                  </a:lnTo>
                  <a:lnTo>
                    <a:pt x="220884" y="576282"/>
                  </a:lnTo>
                  <a:lnTo>
                    <a:pt x="53419" y="576282"/>
                  </a:lnTo>
                  <a:cubicBezTo>
                    <a:pt x="23917" y="576282"/>
                    <a:pt x="0" y="552366"/>
                    <a:pt x="0" y="522864"/>
                  </a:cubicBezTo>
                  <a:lnTo>
                    <a:pt x="0" y="309197"/>
                  </a:lnTo>
                  <a:cubicBezTo>
                    <a:pt x="0" y="279695"/>
                    <a:pt x="23917" y="255778"/>
                    <a:pt x="53419" y="255778"/>
                  </a:cubicBezTo>
                  <a:close/>
                  <a:moveTo>
                    <a:pt x="239662" y="0"/>
                  </a:moveTo>
                  <a:cubicBezTo>
                    <a:pt x="306118" y="0"/>
                    <a:pt x="359991" y="53873"/>
                    <a:pt x="359991" y="120328"/>
                  </a:cubicBezTo>
                  <a:cubicBezTo>
                    <a:pt x="359991" y="186784"/>
                    <a:pt x="306118" y="240657"/>
                    <a:pt x="239662" y="240657"/>
                  </a:cubicBezTo>
                  <a:cubicBezTo>
                    <a:pt x="173206" y="240657"/>
                    <a:pt x="119333" y="186784"/>
                    <a:pt x="119333" y="120328"/>
                  </a:cubicBezTo>
                  <a:cubicBezTo>
                    <a:pt x="119333" y="53873"/>
                    <a:pt x="173206" y="0"/>
                    <a:pt x="2396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defRPr/>
              </a:pPr>
              <a:endParaRPr lang="en-US" sz="1765">
                <a:solidFill>
                  <a:srgbClr val="353535"/>
                </a:solidFill>
                <a:latin typeface="Segoe UI Semilight"/>
              </a:endParaRPr>
            </a:p>
          </p:txBody>
        </p:sp>
        <p:sp>
          <p:nvSpPr>
            <p:cNvPr id="214" name="TextBox 213"/>
            <p:cNvSpPr txBox="1"/>
            <p:nvPr/>
          </p:nvSpPr>
          <p:spPr>
            <a:xfrm>
              <a:off x="1299320" y="5700378"/>
              <a:ext cx="2180492" cy="464614"/>
            </a:xfrm>
            <a:prstGeom prst="rect">
              <a:avLst/>
            </a:prstGeom>
            <a:noFill/>
          </p:spPr>
          <p:txBody>
            <a:bodyPr wrap="square" lIns="179285" tIns="143428" rIns="179285" bIns="143428" rtlCol="0">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Power BI Desktop</a:t>
              </a:r>
            </a:p>
          </p:txBody>
        </p:sp>
        <p:grpSp>
          <p:nvGrpSpPr>
            <p:cNvPr id="215" name="Group 214"/>
            <p:cNvGrpSpPr/>
            <p:nvPr/>
          </p:nvGrpSpPr>
          <p:grpSpPr>
            <a:xfrm>
              <a:off x="819668" y="3998912"/>
              <a:ext cx="3139796" cy="1698278"/>
              <a:chOff x="784177" y="-3726558"/>
              <a:chExt cx="3139796" cy="1698278"/>
            </a:xfrm>
          </p:grpSpPr>
          <p:grpSp>
            <p:nvGrpSpPr>
              <p:cNvPr id="216" name="Group 215"/>
              <p:cNvGrpSpPr/>
              <p:nvPr/>
            </p:nvGrpSpPr>
            <p:grpSpPr>
              <a:xfrm>
                <a:off x="784177" y="-3726558"/>
                <a:ext cx="3139796" cy="1698278"/>
                <a:chOff x="655638" y="2219210"/>
                <a:chExt cx="5615620" cy="3054837"/>
              </a:xfrm>
            </p:grpSpPr>
            <p:sp>
              <p:nvSpPr>
                <p:cNvPr id="218" name="Rectangle 217"/>
                <p:cNvSpPr/>
                <p:nvPr/>
              </p:nvSpPr>
              <p:spPr bwMode="auto">
                <a:xfrm>
                  <a:off x="1173983" y="2219210"/>
                  <a:ext cx="4663464" cy="283845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err="1">
                    <a:solidFill>
                      <a:srgbClr val="353535"/>
                    </a:solidFill>
                    <a:latin typeface="Segoe UI Semilight"/>
                  </a:endParaRPr>
                </a:p>
              </p:txBody>
            </p:sp>
            <p:sp>
              <p:nvSpPr>
                <p:cNvPr id="219" name="Freeform 51"/>
                <p:cNvSpPr>
                  <a:spLocks/>
                </p:cNvSpPr>
                <p:nvPr/>
              </p:nvSpPr>
              <p:spPr bwMode="auto">
                <a:xfrm>
                  <a:off x="655638" y="5050334"/>
                  <a:ext cx="5615620" cy="22371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0" name="Rectangle 219"/>
                <p:cNvSpPr/>
                <p:nvPr/>
              </p:nvSpPr>
              <p:spPr bwMode="auto">
                <a:xfrm>
                  <a:off x="1397461" y="2452255"/>
                  <a:ext cx="4216508" cy="23518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Freeform: Shape 220"/>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defRPr/>
                  </a:pPr>
                  <a:endParaRPr lang="en-US" sz="1765" err="1">
                    <a:solidFill>
                      <a:srgbClr val="353535"/>
                    </a:solidFill>
                    <a:latin typeface="Segoe UI Semilight"/>
                  </a:endParaRPr>
                </a:p>
              </p:txBody>
            </p:sp>
          </p:grpSp>
          <p:pic>
            <p:nvPicPr>
              <p:cNvPr id="217" name="Picture 216"/>
              <p:cNvPicPr>
                <a:picLocks noChangeAspect="1"/>
              </p:cNvPicPr>
              <p:nvPr/>
            </p:nvPicPr>
            <p:blipFill rotWithShape="1">
              <a:blip r:embed="rId3"/>
              <a:srcRect t="-214" r="-2" b="2870"/>
              <a:stretch/>
            </p:blipFill>
            <p:spPr>
              <a:xfrm>
                <a:off x="1198944" y="-3600812"/>
                <a:ext cx="2357527" cy="1311250"/>
              </a:xfrm>
              <a:prstGeom prst="rect">
                <a:avLst/>
              </a:prstGeom>
              <a:ln>
                <a:noFill/>
              </a:ln>
            </p:spPr>
          </p:pic>
        </p:grpSp>
      </p:grpSp>
      <p:grpSp>
        <p:nvGrpSpPr>
          <p:cNvPr id="14" name="Group 13"/>
          <p:cNvGrpSpPr/>
          <p:nvPr/>
        </p:nvGrpSpPr>
        <p:grpSpPr>
          <a:xfrm>
            <a:off x="4363993" y="2455929"/>
            <a:ext cx="3640414" cy="4125072"/>
            <a:chOff x="4451500" y="2504679"/>
            <a:chExt cx="3713412" cy="4207788"/>
          </a:xfrm>
        </p:grpSpPr>
        <p:sp>
          <p:nvSpPr>
            <p:cNvPr id="152" name="Rectangle 151"/>
            <p:cNvSpPr/>
            <p:nvPr/>
          </p:nvSpPr>
          <p:spPr>
            <a:xfrm>
              <a:off x="4452289" y="2504679"/>
              <a:ext cx="3712623"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3" name="Rectangle 152"/>
            <p:cNvSpPr/>
            <p:nvPr/>
          </p:nvSpPr>
          <p:spPr>
            <a:xfrm>
              <a:off x="4451500"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94" name="TextBox 193"/>
            <p:cNvSpPr txBox="1"/>
            <p:nvPr/>
          </p:nvSpPr>
          <p:spPr>
            <a:xfrm>
              <a:off x="4843416" y="3338386"/>
              <a:ext cx="658835" cy="169277"/>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Developer</a:t>
              </a:r>
            </a:p>
          </p:txBody>
        </p:sp>
        <p:grpSp>
          <p:nvGrpSpPr>
            <p:cNvPr id="195" name="Group 194"/>
            <p:cNvGrpSpPr>
              <a:grpSpLocks noChangeAspect="1"/>
            </p:cNvGrpSpPr>
            <p:nvPr/>
          </p:nvGrpSpPr>
          <p:grpSpPr>
            <a:xfrm flipH="1">
              <a:off x="4903591" y="2723315"/>
              <a:ext cx="537395" cy="567574"/>
              <a:chOff x="3807371" y="2914650"/>
              <a:chExt cx="638916" cy="674797"/>
            </a:xfrm>
            <a:solidFill>
              <a:schemeClr val="tx1"/>
            </a:solidFill>
          </p:grpSpPr>
          <p:sp>
            <p:nvSpPr>
              <p:cNvPr id="196" name="Oval 195"/>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197" name="Freeform 31"/>
              <p:cNvSpPr/>
              <p:nvPr/>
            </p:nvSpPr>
            <p:spPr>
              <a:xfrm>
                <a:off x="3889600" y="32160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198"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grpSp>
        <p:sp>
          <p:nvSpPr>
            <p:cNvPr id="138" name="TextBox 137"/>
            <p:cNvSpPr txBox="1"/>
            <p:nvPr/>
          </p:nvSpPr>
          <p:spPr>
            <a:xfrm>
              <a:off x="6897391" y="4347334"/>
              <a:ext cx="573875" cy="169149"/>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896214">
                <a:defRPr/>
              </a:pPr>
              <a:r>
                <a:rPr lang="en-US" sz="1077">
                  <a:gradFill>
                    <a:gsLst>
                      <a:gs pos="2917">
                        <a:schemeClr val="tx1"/>
                      </a:gs>
                      <a:gs pos="100000">
                        <a:schemeClr val="tx1"/>
                      </a:gs>
                    </a:gsLst>
                  </a:gradFill>
                  <a:latin typeface="Segoe UI Semibold" panose="020B0702040204020203" pitchFamily="34" charset="0"/>
                  <a:cs typeface="Segoe UI Semibold" panose="020B0702040204020203" pitchFamily="34" charset="0"/>
                </a:rPr>
                <a:t>Purchase</a:t>
              </a:r>
            </a:p>
          </p:txBody>
        </p:sp>
        <p:grpSp>
          <p:nvGrpSpPr>
            <p:cNvPr id="12" name="Group 11"/>
            <p:cNvGrpSpPr/>
            <p:nvPr/>
          </p:nvGrpSpPr>
          <p:grpSpPr>
            <a:xfrm>
              <a:off x="6286245" y="3160604"/>
              <a:ext cx="387152" cy="242319"/>
              <a:chOff x="6362445" y="3358972"/>
              <a:chExt cx="387152" cy="242319"/>
            </a:xfrm>
          </p:grpSpPr>
          <p:sp>
            <p:nvSpPr>
              <p:cNvPr id="139" name="TextBox 138"/>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147"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sp>
          <p:nvSpPr>
            <p:cNvPr id="148" name="TextBox 147"/>
            <p:cNvSpPr txBox="1"/>
            <p:nvPr/>
          </p:nvSpPr>
          <p:spPr>
            <a:xfrm>
              <a:off x="6209881" y="4775986"/>
              <a:ext cx="617157" cy="169149"/>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AAD User</a:t>
              </a:r>
            </a:p>
          </p:txBody>
        </p:sp>
        <p:sp>
          <p:nvSpPr>
            <p:cNvPr id="149" name="TextBox 148"/>
            <p:cNvSpPr txBox="1"/>
            <p:nvPr/>
          </p:nvSpPr>
          <p:spPr>
            <a:xfrm>
              <a:off x="6082874" y="3465267"/>
              <a:ext cx="871170" cy="169149"/>
            </a:xfrm>
            <a:prstGeom prst="rect">
              <a:avLst/>
            </a:prstGeom>
            <a:noFill/>
          </p:spPr>
          <p:txBody>
            <a:bodyPr wrap="squar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AAD Tenant</a:t>
              </a:r>
            </a:p>
          </p:txBody>
        </p:sp>
        <p:sp>
          <p:nvSpPr>
            <p:cNvPr id="150" name="TextBox 149"/>
            <p:cNvSpPr txBox="1"/>
            <p:nvPr/>
          </p:nvSpPr>
          <p:spPr>
            <a:xfrm>
              <a:off x="6976752" y="4855258"/>
              <a:ext cx="1178760" cy="760998"/>
            </a:xfrm>
            <a:prstGeom prst="rect">
              <a:avLst/>
            </a:prstGeom>
            <a:noFill/>
          </p:spPr>
          <p:txBody>
            <a:bodyPr wrap="square" lIns="0" tIns="0" rIns="0" bIns="0" rtlCol="0">
              <a:spAutoFit/>
            </a:bodyPr>
            <a:lstStyle/>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Pro</a:t>
              </a:r>
            </a:p>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 </a:t>
              </a:r>
            </a:p>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Embedded Capacity</a:t>
              </a:r>
            </a:p>
          </p:txBody>
        </p:sp>
        <p:sp>
          <p:nvSpPr>
            <p:cNvPr id="174" name="TextBox 173"/>
            <p:cNvSpPr txBox="1"/>
            <p:nvPr/>
          </p:nvSpPr>
          <p:spPr>
            <a:xfrm>
              <a:off x="6015116" y="5648910"/>
              <a:ext cx="1006687" cy="169149"/>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Group</a:t>
              </a:r>
            </a:p>
          </p:txBody>
        </p:sp>
        <p:sp>
          <p:nvSpPr>
            <p:cNvPr id="188" name="Down Arrow 86"/>
            <p:cNvSpPr/>
            <p:nvPr/>
          </p:nvSpPr>
          <p:spPr>
            <a:xfrm rot="5400000">
              <a:off x="5799096" y="594875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nvGrpSpPr>
            <p:cNvPr id="190" name="Group 189"/>
            <p:cNvGrpSpPr/>
            <p:nvPr/>
          </p:nvGrpSpPr>
          <p:grpSpPr>
            <a:xfrm>
              <a:off x="4634895" y="3977988"/>
              <a:ext cx="1025109" cy="2398231"/>
              <a:chOff x="3791619" y="3166110"/>
              <a:chExt cx="1666369" cy="3318510"/>
            </a:xfrm>
          </p:grpSpPr>
          <p:sp>
            <p:nvSpPr>
              <p:cNvPr id="191" name="Rectangle 190"/>
              <p:cNvSpPr/>
              <p:nvPr/>
            </p:nvSpPr>
            <p:spPr bwMode="auto">
              <a:xfrm>
                <a:off x="3791619" y="3166110"/>
                <a:ext cx="1666369" cy="3318510"/>
              </a:xfrm>
              <a:prstGeom prst="rect">
                <a:avLst/>
              </a:prstGeom>
              <a:solidFill>
                <a:schemeClr val="accent3"/>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nvGrpSpPr>
              <p:cNvPr id="192" name="Group 191"/>
              <p:cNvGrpSpPr/>
              <p:nvPr/>
            </p:nvGrpSpPr>
            <p:grpSpPr>
              <a:xfrm>
                <a:off x="3888674" y="4229096"/>
                <a:ext cx="1472259" cy="978933"/>
                <a:chOff x="3363366" y="4206235"/>
                <a:chExt cx="1472259" cy="978933"/>
              </a:xfrm>
            </p:grpSpPr>
            <p:grpSp>
              <p:nvGrpSpPr>
                <p:cNvPr id="282" name="Group 281"/>
                <p:cNvGrpSpPr/>
                <p:nvPr/>
              </p:nvGrpSpPr>
              <p:grpSpPr>
                <a:xfrm>
                  <a:off x="3366744" y="4405379"/>
                  <a:ext cx="1465503" cy="779789"/>
                  <a:chOff x="3360113" y="4405379"/>
                  <a:chExt cx="1465503" cy="779789"/>
                </a:xfrm>
              </p:grpSpPr>
              <p:pic>
                <p:nvPicPr>
                  <p:cNvPr id="284" name="Picture 283"/>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168062" y="4746423"/>
                    <a:ext cx="657554" cy="118953"/>
                  </a:xfrm>
                  <a:prstGeom prst="rect">
                    <a:avLst/>
                  </a:prstGeom>
                </p:spPr>
              </p:pic>
              <p:pic>
                <p:nvPicPr>
                  <p:cNvPr id="285" name="Picture 284"/>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4245302" y="4408766"/>
                    <a:ext cx="503074" cy="229039"/>
                  </a:xfrm>
                  <a:prstGeom prst="rect">
                    <a:avLst/>
                  </a:prstGeom>
                </p:spPr>
              </p:pic>
              <p:pic>
                <p:nvPicPr>
                  <p:cNvPr id="286"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3360113" y="4405379"/>
                    <a:ext cx="682985" cy="235813"/>
                  </a:xfrm>
                  <a:prstGeom prst="rect">
                    <a:avLst/>
                  </a:prstGeom>
                  <a:extLst>
                    <a:ext uri="{909E8E84-426E-40DD-AFC4-6F175D3DCCD1}">
                      <a14:hiddenFill xmlns:a14="http://schemas.microsoft.com/office/drawing/2010/main">
                        <a:solidFill>
                          <a:srgbClr val="FFFFFF"/>
                        </a:solidFill>
                      </a14:hiddenFill>
                    </a:ext>
                  </a:extLst>
                </p:spPr>
              </p:pic>
              <p:grpSp>
                <p:nvGrpSpPr>
                  <p:cNvPr id="287" name="Group 286"/>
                  <p:cNvGrpSpPr/>
                  <p:nvPr/>
                </p:nvGrpSpPr>
                <p:grpSpPr>
                  <a:xfrm>
                    <a:off x="3375682" y="4999910"/>
                    <a:ext cx="651847" cy="185258"/>
                    <a:chOff x="10957264" y="3258670"/>
                    <a:chExt cx="881664" cy="251419"/>
                  </a:xfrm>
                </p:grpSpPr>
                <p:pic>
                  <p:nvPicPr>
                    <p:cNvPr id="298" name="Picture 297"/>
                    <p:cNvPicPr>
                      <a:picLocks noChangeAspect="1"/>
                    </p:cNvPicPr>
                    <p:nvPr/>
                  </p:nvPicPr>
                  <p:blipFill rotWithShape="1">
                    <a:blip r:embed="rId9" cstate="hqprint">
                      <a:extLst>
                        <a:ext uri="{BEBA8EAE-BF5A-486C-A8C5-ECC9F3942E4B}">
                          <a14:imgProps xmlns:a14="http://schemas.microsoft.com/office/drawing/2010/main">
                            <a14:imgLayer r:embed="rId10">
                              <a14:imgEffect>
                                <a14:saturation sat="0"/>
                              </a14:imgEffect>
                              <a14:imgEffect>
                                <a14:brightnessContrast bright="49000"/>
                              </a14:imgEffect>
                            </a14:imgLayer>
                          </a14:imgProps>
                        </a:ext>
                        <a:ext uri="{28A0092B-C50C-407E-A947-70E740481C1C}">
                          <a14:useLocalDpi xmlns:a14="http://schemas.microsoft.com/office/drawing/2010/main"/>
                        </a:ext>
                      </a:extLst>
                    </a:blip>
                    <a:srcRect/>
                    <a:stretch/>
                  </p:blipFill>
                  <p:spPr>
                    <a:xfrm>
                      <a:off x="10957264" y="3269634"/>
                      <a:ext cx="219488" cy="240455"/>
                    </a:xfrm>
                    <a:prstGeom prst="rect">
                      <a:avLst/>
                    </a:prstGeom>
                  </p:spPr>
                </p:pic>
                <p:pic>
                  <p:nvPicPr>
                    <p:cNvPr id="299" name="Picture 298"/>
                    <p:cNvPicPr>
                      <a:picLocks noChangeAspect="1"/>
                    </p:cNvPicPr>
                    <p:nvPr/>
                  </p:nvPicPr>
                  <p:blipFill rotWithShape="1">
                    <a:blip r:embed="rId11" cstate="hq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a:xfrm>
                      <a:off x="11176749" y="3258670"/>
                      <a:ext cx="662179" cy="251419"/>
                    </a:xfrm>
                    <a:prstGeom prst="rect">
                      <a:avLst/>
                    </a:prstGeom>
                  </p:spPr>
                </p:pic>
              </p:grpSp>
              <p:grpSp>
                <p:nvGrpSpPr>
                  <p:cNvPr id="288" name="Group 287"/>
                  <p:cNvGrpSpPr/>
                  <p:nvPr/>
                </p:nvGrpSpPr>
                <p:grpSpPr>
                  <a:xfrm>
                    <a:off x="4263622" y="5017381"/>
                    <a:ext cx="466434" cy="150317"/>
                    <a:chOff x="12136828" y="3259591"/>
                    <a:chExt cx="585436" cy="189305"/>
                  </a:xfrm>
                </p:grpSpPr>
                <p:pic>
                  <p:nvPicPr>
                    <p:cNvPr id="290" name="Picture 4" descr="http://tctechcrunch2011.files.wordpress.com/2012/11/twilio-logo-6a141664f35a78e9ac08eed627c2a859.png"/>
                    <p:cNvPicPr>
                      <a:picLocks noChangeAspect="1" noChangeArrowheads="1"/>
                    </p:cNvPicPr>
                    <p:nvPr/>
                  </p:nvPicPr>
                  <p:blipFill rotWithShape="1">
                    <a:blip r:embed="rId13" cstate="hqprint">
                      <a:extLst>
                        <a:ext uri="{BEBA8EAE-BF5A-486C-A8C5-ECC9F3942E4B}">
                          <a14:imgProps xmlns:a14="http://schemas.microsoft.com/office/drawing/2010/main">
                            <a14:imgLayer r:embed="rId14">
                              <a14:imgEffect>
                                <a14:saturation sat="0"/>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12332340" y="3259591"/>
                      <a:ext cx="389924" cy="189305"/>
                    </a:xfrm>
                    <a:prstGeom prst="rect">
                      <a:avLst/>
                    </a:prstGeom>
                    <a:extLst>
                      <a:ext uri="{909E8E84-426E-40DD-AFC4-6F175D3DCCD1}">
                        <a14:hiddenFill xmlns:a14="http://schemas.microsoft.com/office/drawing/2010/main">
                          <a:solidFill>
                            <a:srgbClr val="FFFFFF"/>
                          </a:solidFill>
                        </a14:hiddenFill>
                      </a:ext>
                    </a:extLst>
                  </p:spPr>
                </p:pic>
                <p:grpSp>
                  <p:nvGrpSpPr>
                    <p:cNvPr id="291" name="Group 290"/>
                    <p:cNvGrpSpPr/>
                    <p:nvPr/>
                  </p:nvGrpSpPr>
                  <p:grpSpPr>
                    <a:xfrm>
                      <a:off x="12136828" y="3268957"/>
                      <a:ext cx="178831" cy="178830"/>
                      <a:chOff x="12136828" y="3639206"/>
                      <a:chExt cx="178831" cy="178830"/>
                    </a:xfrm>
                  </p:grpSpPr>
                  <p:sp>
                    <p:nvSpPr>
                      <p:cNvPr id="292"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nvGrpSpPr>
                      <p:cNvPr id="293" name="Group 292"/>
                      <p:cNvGrpSpPr/>
                      <p:nvPr/>
                    </p:nvGrpSpPr>
                    <p:grpSpPr>
                      <a:xfrm>
                        <a:off x="12187796" y="3692698"/>
                        <a:ext cx="76943" cy="71846"/>
                        <a:chOff x="12157225" y="3537324"/>
                        <a:chExt cx="65970" cy="61600"/>
                      </a:xfrm>
                      <a:solidFill>
                        <a:srgbClr val="FFFFFF"/>
                      </a:solidFill>
                    </p:grpSpPr>
                    <p:sp>
                      <p:nvSpPr>
                        <p:cNvPr id="294" name="Oval 293"/>
                        <p:cNvSpPr/>
                        <p:nvPr/>
                      </p:nvSpPr>
                      <p:spPr bwMode="auto">
                        <a:xfrm>
                          <a:off x="12157225" y="3537325"/>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5" name="Oval 294"/>
                        <p:cNvSpPr/>
                        <p:nvPr/>
                      </p:nvSpPr>
                      <p:spPr bwMode="auto">
                        <a:xfrm>
                          <a:off x="12195763" y="3537324"/>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6" name="Oval 295"/>
                        <p:cNvSpPr/>
                        <p:nvPr/>
                      </p:nvSpPr>
                      <p:spPr bwMode="auto">
                        <a:xfrm>
                          <a:off x="12157225"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7" name="Oval 296"/>
                        <p:cNvSpPr/>
                        <p:nvPr/>
                      </p:nvSpPr>
                      <p:spPr bwMode="auto">
                        <a:xfrm>
                          <a:off x="12195763"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grpSp>
              </p:grpSp>
              <p:pic>
                <p:nvPicPr>
                  <p:cNvPr id="289" name="Picture 28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515534" y="4664567"/>
                    <a:ext cx="372143" cy="282664"/>
                  </a:xfrm>
                  <a:prstGeom prst="rect">
                    <a:avLst/>
                  </a:prstGeom>
                </p:spPr>
              </p:pic>
            </p:grpSp>
            <p:sp>
              <p:nvSpPr>
                <p:cNvPr id="283" name="Rectangle 282"/>
                <p:cNvSpPr/>
                <p:nvPr/>
              </p:nvSpPr>
              <p:spPr bwMode="auto">
                <a:xfrm>
                  <a:off x="3363366" y="4206235"/>
                  <a:ext cx="1472259"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NON-MICROSOFT CLOUD</a:t>
                  </a:r>
                </a:p>
              </p:txBody>
            </p:sp>
          </p:grpSp>
          <p:sp>
            <p:nvSpPr>
              <p:cNvPr id="199" name="Freeform 69"/>
              <p:cNvSpPr>
                <a:spLocks noChangeAspect="1" noEditPoints="1"/>
              </p:cNvSpPr>
              <p:nvPr/>
            </p:nvSpPr>
            <p:spPr bwMode="auto">
              <a:xfrm>
                <a:off x="4022527" y="3868756"/>
                <a:ext cx="1204552" cy="169916"/>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prstClr val="black"/>
                  </a:solidFill>
                  <a:latin typeface="Segoe UI Semilight"/>
                </a:endParaRPr>
              </a:p>
            </p:txBody>
          </p:sp>
          <p:sp>
            <p:nvSpPr>
              <p:cNvPr id="200" name="Freeform 26"/>
              <p:cNvSpPr>
                <a:spLocks noChangeAspect="1" noEditPoints="1"/>
              </p:cNvSpPr>
              <p:nvPr/>
            </p:nvSpPr>
            <p:spPr bwMode="black">
              <a:xfrm>
                <a:off x="4276671" y="3676870"/>
                <a:ext cx="696265" cy="1530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FFFFFF"/>
              </a:solidFill>
              <a:ln>
                <a:noFill/>
              </a:ln>
            </p:spPr>
            <p:txBody>
              <a:bodyPr vert="horz" wrap="square" lIns="87856" tIns="43928" rIns="87856" bIns="43928" numCol="1" anchor="t" anchorCtr="0" compatLnSpc="1">
                <a:prstTxWarp prst="textNoShape">
                  <a:avLst/>
                </a:prstTxWarp>
              </a:bodyPr>
              <a:lstStyle/>
              <a:p>
                <a:pPr algn="ctr" defTabSz="896181">
                  <a:defRPr/>
                </a:pPr>
                <a:endParaRPr lang="en-US" sz="1729" kern="0">
                  <a:solidFill>
                    <a:srgbClr val="505050"/>
                  </a:solidFill>
                  <a:latin typeface="Segoe UI Semilight"/>
                </a:endParaRPr>
              </a:p>
            </p:txBody>
          </p:sp>
          <p:grpSp>
            <p:nvGrpSpPr>
              <p:cNvPr id="201" name="Group 25"/>
              <p:cNvGrpSpPr>
                <a:grpSpLocks noChangeAspect="1"/>
              </p:cNvGrpSpPr>
              <p:nvPr/>
            </p:nvGrpSpPr>
            <p:grpSpPr bwMode="auto">
              <a:xfrm>
                <a:off x="4220769" y="3489649"/>
                <a:ext cx="808068" cy="97595"/>
                <a:chOff x="-1699" y="1488"/>
                <a:chExt cx="11074" cy="1342"/>
              </a:xfrm>
              <a:solidFill>
                <a:srgbClr val="E6E6E6"/>
              </a:solidFill>
            </p:grpSpPr>
            <p:sp>
              <p:nvSpPr>
                <p:cNvPr id="228"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42"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53"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54"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2"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3"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4"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5"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6"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7"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8"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9"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80"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81"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grpSp>
          <p:sp>
            <p:nvSpPr>
              <p:cNvPr id="202" name="Rectangle 201"/>
              <p:cNvSpPr/>
              <p:nvPr/>
            </p:nvSpPr>
            <p:spPr bwMode="auto">
              <a:xfrm>
                <a:off x="4056747" y="3245871"/>
                <a:ext cx="1136114"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MICROSOFT CLOUD</a:t>
                </a:r>
              </a:p>
            </p:txBody>
          </p:sp>
          <p:grpSp>
            <p:nvGrpSpPr>
              <p:cNvPr id="203" name="Group 202"/>
              <p:cNvGrpSpPr/>
              <p:nvPr/>
            </p:nvGrpSpPr>
            <p:grpSpPr>
              <a:xfrm>
                <a:off x="3840228" y="5402187"/>
                <a:ext cx="1569151" cy="964731"/>
                <a:chOff x="3314920" y="5379327"/>
                <a:chExt cx="1569151" cy="964731"/>
              </a:xfrm>
            </p:grpSpPr>
            <p:grpSp>
              <p:nvGrpSpPr>
                <p:cNvPr id="210" name="Group 209"/>
                <p:cNvGrpSpPr/>
                <p:nvPr/>
              </p:nvGrpSpPr>
              <p:grpSpPr>
                <a:xfrm>
                  <a:off x="3360406" y="5567158"/>
                  <a:ext cx="1478178" cy="776900"/>
                  <a:chOff x="3422777" y="5567158"/>
                  <a:chExt cx="1478178" cy="776900"/>
                </a:xfrm>
              </p:grpSpPr>
              <p:pic>
                <p:nvPicPr>
                  <p:cNvPr id="212" name="Picture 21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28459" y="5567158"/>
                    <a:ext cx="693171" cy="178951"/>
                  </a:xfrm>
                  <a:prstGeom prst="rect">
                    <a:avLst/>
                  </a:prstGeom>
                </p:spPr>
              </p:pic>
              <p:pic>
                <p:nvPicPr>
                  <p:cNvPr id="222" name="Picture 10" descr="\\sfp\Work\White_Whale\_Archive-Tracy\_Archive-Tracy\7-20642_Cloud_Services_Track\Art\Logos\PNGs\Oracle.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422777" y="6236716"/>
                    <a:ext cx="704535" cy="89059"/>
                  </a:xfrm>
                  <a:prstGeom prst="rect">
                    <a:avLst/>
                  </a:prstGeom>
                  <a:extLst/>
                </p:spPr>
              </p:pic>
              <p:pic>
                <p:nvPicPr>
                  <p:cNvPr id="224" name="Picture 223"/>
                  <p:cNvPicPr>
                    <a:picLocks noChangeAspect="1"/>
                  </p:cNvPicPr>
                  <p:nvPr/>
                </p:nvPicPr>
                <p:blipFill>
                  <a:blip r:embed="rId19" cstate="hq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tretch>
                    <a:fillRect/>
                  </a:stretch>
                </p:blipFill>
                <p:spPr>
                  <a:xfrm>
                    <a:off x="4436978" y="5862357"/>
                    <a:ext cx="362560" cy="178968"/>
                  </a:xfrm>
                  <a:prstGeom prst="rect">
                    <a:avLst/>
                  </a:prstGeom>
                </p:spPr>
              </p:pic>
              <p:pic>
                <p:nvPicPr>
                  <p:cNvPr id="225" name="Picture 2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79740" y="5876581"/>
                    <a:ext cx="390608" cy="150520"/>
                  </a:xfrm>
                  <a:prstGeom prst="rect">
                    <a:avLst/>
                  </a:prstGeom>
                </p:spPr>
              </p:pic>
              <p:pic>
                <p:nvPicPr>
                  <p:cNvPr id="226" name="Picture 2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397944" y="5568467"/>
                    <a:ext cx="440629" cy="195541"/>
                  </a:xfrm>
                  <a:prstGeom prst="rect">
                    <a:avLst/>
                  </a:prstGeom>
                </p:spPr>
              </p:pic>
              <p:pic>
                <p:nvPicPr>
                  <p:cNvPr id="227" name="Picture 2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335561" y="6218432"/>
                    <a:ext cx="565394" cy="125626"/>
                  </a:xfrm>
                  <a:prstGeom prst="rect">
                    <a:avLst/>
                  </a:prstGeom>
                </p:spPr>
              </p:pic>
            </p:grpSp>
            <p:sp>
              <p:nvSpPr>
                <p:cNvPr id="211" name="Rectangle 210"/>
                <p:cNvSpPr/>
                <p:nvPr/>
              </p:nvSpPr>
              <p:spPr bwMode="auto">
                <a:xfrm>
                  <a:off x="3314920" y="5379327"/>
                  <a:ext cx="1569151" cy="127764"/>
                </a:xfrm>
                <a:prstGeom prst="rect">
                  <a:avLst/>
                </a:prstGeom>
                <a:no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ON-PREMISE DATA</a:t>
                  </a:r>
                </a:p>
              </p:txBody>
            </p:sp>
          </p:grpSp>
          <p:cxnSp>
            <p:nvCxnSpPr>
              <p:cNvPr id="204" name="Straight Connector 203"/>
              <p:cNvCxnSpPr/>
              <p:nvPr/>
            </p:nvCxnSpPr>
            <p:spPr>
              <a:xfrm>
                <a:off x="3936906" y="412750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3936906" y="531622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6160948" y="3696760"/>
              <a:ext cx="675020" cy="712219"/>
              <a:chOff x="8006080" y="-1076960"/>
              <a:chExt cx="1097280" cy="985520"/>
            </a:xfrm>
            <a:solidFill>
              <a:schemeClr val="accent2"/>
            </a:solidFill>
          </p:grpSpPr>
          <p:sp>
            <p:nvSpPr>
              <p:cNvPr id="301" name="Arrow: Pentagon 300"/>
              <p:cNvSpPr/>
              <p:nvPr/>
            </p:nvSpPr>
            <p:spPr bwMode="auto">
              <a:xfrm>
                <a:off x="8006080" y="-10769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02" name="Arrow: Pentagon 301"/>
              <p:cNvSpPr/>
              <p:nvPr/>
            </p:nvSpPr>
            <p:spPr bwMode="auto">
              <a:xfrm>
                <a:off x="8006080" y="-8750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Admin Users</a:t>
                </a:r>
              </a:p>
            </p:txBody>
          </p:sp>
          <p:sp>
            <p:nvSpPr>
              <p:cNvPr id="303" name="Arrow: Pentagon 302"/>
              <p:cNvSpPr/>
              <p:nvPr/>
            </p:nvSpPr>
            <p:spPr bwMode="auto">
              <a:xfrm>
                <a:off x="8006080" y="-6731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Endpoints</a:t>
                </a:r>
              </a:p>
            </p:txBody>
          </p:sp>
          <p:sp>
            <p:nvSpPr>
              <p:cNvPr id="304" name="Arrow: Pentagon 303"/>
              <p:cNvSpPr/>
              <p:nvPr/>
            </p:nvSpPr>
            <p:spPr bwMode="auto">
              <a:xfrm>
                <a:off x="8006080" y="-4711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Credentials</a:t>
                </a:r>
              </a:p>
            </p:txBody>
          </p:sp>
          <p:sp>
            <p:nvSpPr>
              <p:cNvPr id="305" name="Arrow: Pentagon 304"/>
              <p:cNvSpPr/>
              <p:nvPr/>
            </p:nvSpPr>
            <p:spPr bwMode="auto">
              <a:xfrm>
                <a:off x="8006080" y="-2692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Geo Location</a:t>
                </a:r>
              </a:p>
            </p:txBody>
          </p:sp>
        </p:grpSp>
        <p:grpSp>
          <p:nvGrpSpPr>
            <p:cNvPr id="306" name="Group 305"/>
            <p:cNvGrpSpPr/>
            <p:nvPr/>
          </p:nvGrpSpPr>
          <p:grpSpPr>
            <a:xfrm>
              <a:off x="6156261" y="5007479"/>
              <a:ext cx="675020" cy="274424"/>
              <a:chOff x="6548568" y="3719830"/>
              <a:chExt cx="1097280" cy="379730"/>
            </a:xfrm>
            <a:solidFill>
              <a:schemeClr val="accent2"/>
            </a:solidFill>
          </p:grpSpPr>
          <p:sp>
            <p:nvSpPr>
              <p:cNvPr id="307" name="Arrow: Pentagon 306"/>
              <p:cNvSpPr/>
              <p:nvPr/>
            </p:nvSpPr>
            <p:spPr bwMode="auto">
              <a:xfrm>
                <a:off x="6548568" y="37198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08" name="Arrow: Pentagon 307"/>
              <p:cNvSpPr/>
              <p:nvPr/>
            </p:nvSpPr>
            <p:spPr bwMode="auto">
              <a:xfrm>
                <a:off x="6548568" y="39217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Credentials</a:t>
                </a:r>
              </a:p>
            </p:txBody>
          </p:sp>
        </p:grpSp>
        <p:grpSp>
          <p:nvGrpSpPr>
            <p:cNvPr id="309" name="Group 308"/>
            <p:cNvGrpSpPr/>
            <p:nvPr/>
          </p:nvGrpSpPr>
          <p:grpSpPr>
            <a:xfrm>
              <a:off x="6156261" y="5880403"/>
              <a:ext cx="675020" cy="420356"/>
              <a:chOff x="6548568" y="3114040"/>
              <a:chExt cx="1097280" cy="581660"/>
            </a:xfrm>
            <a:solidFill>
              <a:schemeClr val="accent2"/>
            </a:solidFill>
          </p:grpSpPr>
          <p:sp>
            <p:nvSpPr>
              <p:cNvPr id="310" name="Arrow: Pentagon 309"/>
              <p:cNvSpPr/>
              <p:nvPr/>
            </p:nvSpPr>
            <p:spPr bwMode="auto">
              <a:xfrm>
                <a:off x="6548568" y="31140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11" name="Arrow: Pentagon 310"/>
              <p:cNvSpPr/>
              <p:nvPr/>
            </p:nvSpPr>
            <p:spPr bwMode="auto">
              <a:xfrm>
                <a:off x="6548568" y="33159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Reports</a:t>
                </a:r>
              </a:p>
            </p:txBody>
          </p:sp>
          <p:sp>
            <p:nvSpPr>
              <p:cNvPr id="312" name="Arrow: Pentagon 311"/>
              <p:cNvSpPr/>
              <p:nvPr/>
            </p:nvSpPr>
            <p:spPr bwMode="auto">
              <a:xfrm>
                <a:off x="6548568" y="35179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Datasets</a:t>
                </a:r>
              </a:p>
            </p:txBody>
          </p:sp>
        </p:grpSp>
        <p:sp>
          <p:nvSpPr>
            <p:cNvPr id="318" name="TextBox 317"/>
            <p:cNvSpPr txBox="1"/>
            <p:nvPr/>
          </p:nvSpPr>
          <p:spPr>
            <a:xfrm>
              <a:off x="5761038" y="2913849"/>
              <a:ext cx="199488" cy="169075"/>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19" name="TextBox 318"/>
            <p:cNvSpPr txBox="1"/>
            <p:nvPr/>
          </p:nvSpPr>
          <p:spPr>
            <a:xfrm>
              <a:off x="6075964" y="2793818"/>
              <a:ext cx="1062790" cy="304442"/>
            </a:xfrm>
            <a:prstGeom prst="rect">
              <a:avLst/>
            </a:prstGeom>
            <a:noFill/>
          </p:spPr>
          <p:txBody>
            <a:bodyPr wrap="none" lIns="0" tIns="0" rIns="0" bIns="0" rtlCol="0">
              <a:spAutoFit/>
            </a:bodyPr>
            <a:lstStyle/>
            <a:p>
              <a:pPr algn="ctr" defTabSz="896214">
                <a:lnSpc>
                  <a:spcPct val="90000"/>
                </a:lnSpc>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Microsoft Azure </a:t>
              </a:r>
              <a:b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b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subscription</a:t>
              </a:r>
            </a:p>
          </p:txBody>
        </p:sp>
        <p:grpSp>
          <p:nvGrpSpPr>
            <p:cNvPr id="321" name="Group 320"/>
            <p:cNvGrpSpPr/>
            <p:nvPr/>
          </p:nvGrpSpPr>
          <p:grpSpPr>
            <a:xfrm>
              <a:off x="6286245" y="4471323"/>
              <a:ext cx="387152" cy="242319"/>
              <a:chOff x="6362445" y="3358972"/>
              <a:chExt cx="387152" cy="242319"/>
            </a:xfrm>
          </p:grpSpPr>
          <p:sp>
            <p:nvSpPr>
              <p:cNvPr id="322" name="TextBox 321"/>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23"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grpSp>
          <p:nvGrpSpPr>
            <p:cNvPr id="324" name="Group 323"/>
            <p:cNvGrpSpPr/>
            <p:nvPr/>
          </p:nvGrpSpPr>
          <p:grpSpPr>
            <a:xfrm>
              <a:off x="6286245" y="5344247"/>
              <a:ext cx="387152" cy="242319"/>
              <a:chOff x="6362445" y="3358972"/>
              <a:chExt cx="387152" cy="242319"/>
            </a:xfrm>
          </p:grpSpPr>
          <p:sp>
            <p:nvSpPr>
              <p:cNvPr id="325" name="TextBox 324"/>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26"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sp>
          <p:nvSpPr>
            <p:cNvPr id="327" name="Down Arrow 86"/>
            <p:cNvSpPr/>
            <p:nvPr/>
          </p:nvSpPr>
          <p:spPr>
            <a:xfrm rot="16200000">
              <a:off x="5799096" y="308973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328" name="Down Arrow 86"/>
            <p:cNvSpPr/>
            <p:nvPr/>
          </p:nvSpPr>
          <p:spPr>
            <a:xfrm rot="16200000">
              <a:off x="7115748" y="4510393"/>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pic>
        <p:nvPicPr>
          <p:cNvPr id="4" name="Picture 3">
            <a:extLst>
              <a:ext uri="{FF2B5EF4-FFF2-40B4-BE49-F238E27FC236}">
                <a16:creationId xmlns:a16="http://schemas.microsoft.com/office/drawing/2014/main" id="{1EB91625-5AC6-4AE6-B0BF-C0912E247D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84612" y="4294903"/>
            <a:ext cx="399120" cy="299340"/>
          </a:xfrm>
          <a:prstGeom prst="rect">
            <a:avLst/>
          </a:prstGeom>
        </p:spPr>
      </p:pic>
    </p:spTree>
    <p:extLst>
      <p:ext uri="{BB962C8B-B14F-4D97-AF65-F5344CB8AC3E}">
        <p14:creationId xmlns:p14="http://schemas.microsoft.com/office/powerpoint/2010/main" val="39040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750" fill="hold"/>
                                        <p:tgtEl>
                                          <p:spTgt spid="154"/>
                                        </p:tgtEl>
                                        <p:attrNameLst>
                                          <p:attrName>ppt_x</p:attrName>
                                        </p:attrNameLst>
                                      </p:cBhvr>
                                      <p:tavLst>
                                        <p:tav tm="0">
                                          <p:val>
                                            <p:strVal val="0-#ppt_w/2"/>
                                          </p:val>
                                        </p:tav>
                                        <p:tav tm="100000">
                                          <p:val>
                                            <p:strVal val="#ppt_x"/>
                                          </p:val>
                                        </p:tav>
                                      </p:tavLst>
                                    </p:anim>
                                    <p:anim calcmode="lin" valueType="num">
                                      <p:cBhvr additive="base">
                                        <p:cTn id="8" dur="750" fill="hold"/>
                                        <p:tgtEl>
                                          <p:spTgt spid="15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750" fill="hold"/>
                                        <p:tgtEl>
                                          <p:spTgt spid="151"/>
                                        </p:tgtEl>
                                        <p:attrNameLst>
                                          <p:attrName>ppt_x</p:attrName>
                                        </p:attrNameLst>
                                      </p:cBhvr>
                                      <p:tavLst>
                                        <p:tav tm="0">
                                          <p:val>
                                            <p:strVal val="0-#ppt_w/2"/>
                                          </p:val>
                                        </p:tav>
                                        <p:tav tm="100000">
                                          <p:val>
                                            <p:strVal val="#ppt_x"/>
                                          </p:val>
                                        </p:tav>
                                      </p:tavLst>
                                    </p:anim>
                                    <p:anim calcmode="lin" valueType="num">
                                      <p:cBhvr additive="base">
                                        <p:cTn id="12" dur="750" fill="hold"/>
                                        <p:tgtEl>
                                          <p:spTgt spid="15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additive="base">
                                        <p:cTn id="15" dur="750" fill="hold"/>
                                        <p:tgtEl>
                                          <p:spTgt spid="157"/>
                                        </p:tgtEl>
                                        <p:attrNameLst>
                                          <p:attrName>ppt_x</p:attrName>
                                        </p:attrNameLst>
                                      </p:cBhvr>
                                      <p:tavLst>
                                        <p:tav tm="0">
                                          <p:val>
                                            <p:strVal val="0-#ppt_w/2"/>
                                          </p:val>
                                        </p:tav>
                                        <p:tav tm="100000">
                                          <p:val>
                                            <p:strVal val="#ppt_x"/>
                                          </p:val>
                                        </p:tav>
                                      </p:tavLst>
                                    </p:anim>
                                    <p:anim calcmode="lin" valueType="num">
                                      <p:cBhvr additive="base">
                                        <p:cTn id="16" dur="750" fill="hold"/>
                                        <p:tgtEl>
                                          <p:spTgt spid="15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nodeType="withEffect">
                                  <p:stCondLst>
                                    <p:cond delay="250"/>
                                  </p:stCondLst>
                                  <p:childTnLst>
                                    <p:animMotion origin="layout" path="M 3.32653E-6 -4.90695E-6 L 3.32653E-6 0.06582 " pathEditMode="relative" rAng="0" ptsTypes="AA">
                                      <p:cBhvr>
                                        <p:cTn id="21" dur="750" spd="-100000" fill="hold"/>
                                        <p:tgtEl>
                                          <p:spTgt spid="13"/>
                                        </p:tgtEl>
                                        <p:attrNameLst>
                                          <p:attrName>ppt_x</p:attrName>
                                          <p:attrName>ppt_y</p:attrName>
                                        </p:attrNameLst>
                                      </p:cBhvr>
                                      <p:rCtr x="0" y="3291"/>
                                    </p:animMotion>
                                  </p:childTnLst>
                                </p:cTn>
                              </p:par>
                              <p:par>
                                <p:cTn id="22" presetID="10" presetClass="entr" presetSubtype="0" fill="hold" nodeType="withEffect">
                                  <p:stCondLst>
                                    <p:cond delay="4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42" presetClass="path" presetSubtype="0" decel="100000" fill="hold" nodeType="withEffect">
                                  <p:stCondLst>
                                    <p:cond delay="400"/>
                                  </p:stCondLst>
                                  <p:childTnLst>
                                    <p:animMotion origin="layout" path="M 3.32653E-6 -4.90695E-6 L 3.32653E-6 0.06582 " pathEditMode="relative" rAng="0" ptsTypes="AA">
                                      <p:cBhvr>
                                        <p:cTn id="26" dur="750" spd="-100000" fill="hold"/>
                                        <p:tgtEl>
                                          <p:spTgt spid="14"/>
                                        </p:tgtEl>
                                        <p:attrNameLst>
                                          <p:attrName>ppt_x</p:attrName>
                                          <p:attrName>ppt_y</p:attrName>
                                        </p:attrNameLst>
                                      </p:cBhvr>
                                      <p:rCtr x="0" y="3291"/>
                                    </p:animMotion>
                                  </p:childTnLst>
                                </p:cTn>
                              </p:par>
                              <p:par>
                                <p:cTn id="27" presetID="10" presetClass="entr" presetSubtype="0" fill="hold" nodeType="withEffect">
                                  <p:stCondLst>
                                    <p:cond delay="75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750"/>
                                        <p:tgtEl>
                                          <p:spTgt spid="4"/>
                                        </p:tgtEl>
                                      </p:cBhvr>
                                    </p:animEffect>
                                  </p:childTnLst>
                                </p:cTn>
                              </p:par>
                              <p:par>
                                <p:cTn id="30" presetID="10" presetClass="entr" presetSubtype="0" fill="hold" nodeType="withEffect">
                                  <p:stCondLst>
                                    <p:cond delay="5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nodeType="withEffect">
                                  <p:stCondLst>
                                    <p:cond delay="550"/>
                                  </p:stCondLst>
                                  <p:childTnLst>
                                    <p:animMotion origin="layout" path="M 3.32653E-6 -4.90695E-6 L 3.32653E-6 0.06582 " pathEditMode="relative" rAng="0" ptsTypes="AA">
                                      <p:cBhvr>
                                        <p:cTn id="34" dur="750" spd="-100000" fill="hold"/>
                                        <p:tgtEl>
                                          <p:spTgt spid="15"/>
                                        </p:tgtEl>
                                        <p:attrNameLst>
                                          <p:attrName>ppt_x</p:attrName>
                                          <p:attrName>ppt_y</p:attrName>
                                        </p:attrNameLst>
                                      </p:cBhvr>
                                      <p:rCtr x="0" y="32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4" grpId="0" animBg="1"/>
      <p:bldP spid="1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97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382082" y="259366"/>
            <a:ext cx="11429516" cy="761968"/>
          </a:xfrm>
        </p:spPr>
        <p:txBody>
          <a:bodyPr/>
          <a:lstStyle/>
          <a:p>
            <a:pPr algn="ctr"/>
            <a:r>
              <a:rPr lang="en-US" dirty="0"/>
              <a:t>Thanks to our sponsors!</a:t>
            </a:r>
          </a:p>
        </p:txBody>
      </p:sp>
      <p:pic>
        <p:nvPicPr>
          <p:cNvPr id="7" name="Picture 6"/>
          <p:cNvPicPr>
            <a:picLocks noChangeAspect="1"/>
          </p:cNvPicPr>
          <p:nvPr/>
        </p:nvPicPr>
        <p:blipFill>
          <a:blip r:embed="rId3"/>
          <a:stretch>
            <a:fillRect/>
          </a:stretch>
        </p:blipFill>
        <p:spPr>
          <a:xfrm>
            <a:off x="2019767" y="1143715"/>
            <a:ext cx="8065285" cy="1935668"/>
          </a:xfrm>
          <a:prstGeom prst="rect">
            <a:avLst/>
          </a:prstGeom>
        </p:spPr>
      </p:pic>
      <p:pic>
        <p:nvPicPr>
          <p:cNvPr id="3" name="Content Placeholder 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04396" y="4696638"/>
            <a:ext cx="6431621" cy="2143874"/>
          </a:xfr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346" y="3033480"/>
            <a:ext cx="8635101" cy="1651540"/>
          </a:xfrm>
          <a:prstGeom prst="rect">
            <a:avLst/>
          </a:prstGeom>
        </p:spPr>
      </p:pic>
    </p:spTree>
    <p:extLst>
      <p:ext uri="{BB962C8B-B14F-4D97-AF65-F5344CB8AC3E}">
        <p14:creationId xmlns:p14="http://schemas.microsoft.com/office/powerpoint/2010/main" val="3880213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56" y="2554651"/>
            <a:ext cx="11320244" cy="1325563"/>
          </a:xfrm>
        </p:spPr>
        <p:txBody>
          <a:bodyPr>
            <a:noAutofit/>
          </a:bodyPr>
          <a:lstStyle/>
          <a:p>
            <a:r>
              <a:rPr lang="en-US" sz="7200" dirty="0">
                <a:latin typeface="Segoe UI" panose="020B0502040204020203" pitchFamily="34" charset="0"/>
                <a:cs typeface="Segoe UI" panose="020B0502040204020203" pitchFamily="34" charset="0"/>
              </a:rPr>
              <a:t>Appendix</a:t>
            </a:r>
          </a:p>
        </p:txBody>
      </p:sp>
    </p:spTree>
    <p:extLst>
      <p:ext uri="{BB962C8B-B14F-4D97-AF65-F5344CB8AC3E}">
        <p14:creationId xmlns:p14="http://schemas.microsoft.com/office/powerpoint/2010/main" val="2326809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756" y="2554651"/>
            <a:ext cx="11320244" cy="1325563"/>
          </a:xfrm>
        </p:spPr>
        <p:txBody>
          <a:bodyPr>
            <a:noAutofit/>
          </a:bodyPr>
          <a:lstStyle/>
          <a:p>
            <a:r>
              <a:rPr lang="en-US" sz="7200" dirty="0">
                <a:latin typeface="Segoe UI" panose="020B0502040204020203" pitchFamily="34" charset="0"/>
                <a:cs typeface="Segoe UI" panose="020B0502040204020203" pitchFamily="34" charset="0"/>
              </a:rPr>
              <a:t>Embedding</a:t>
            </a:r>
          </a:p>
        </p:txBody>
      </p:sp>
    </p:spTree>
    <p:extLst>
      <p:ext uri="{BB962C8B-B14F-4D97-AF65-F5344CB8AC3E}">
        <p14:creationId xmlns:p14="http://schemas.microsoft.com/office/powerpoint/2010/main" val="158301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Arrow: Pentagon 49"/>
          <p:cNvSpPr/>
          <p:nvPr/>
        </p:nvSpPr>
        <p:spPr>
          <a:xfrm>
            <a:off x="277112" y="1195015"/>
            <a:ext cx="4112169" cy="835136"/>
          </a:xfrm>
          <a:prstGeom prst="homePlate">
            <a:avLst>
              <a:gd name="adj" fmla="val 22517"/>
            </a:avLst>
          </a:prstGeom>
          <a:solidFill>
            <a:schemeClr val="bg2"/>
          </a:solidFill>
          <a:ln>
            <a:noFill/>
          </a:ln>
        </p:spPr>
        <p:txBody>
          <a:bodyPr vert="horz" wrap="square" lIns="179285" tIns="44821" rIns="89642" bIns="44821" rtlCol="0" anchor="ctr">
            <a:noAutofit/>
          </a:bodyPr>
          <a:lstStyle/>
          <a:p>
            <a:pPr fontAlgn="base">
              <a:lnSpc>
                <a:spcPct val="90000"/>
              </a:lnSpc>
              <a:spcAft>
                <a:spcPts val="588"/>
              </a:spcAft>
              <a:defRPr/>
            </a:pPr>
            <a:r>
              <a:rPr lang="en-US" sz="1961"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Power BI Embedded has </a:t>
            </a:r>
            <a:br>
              <a:rPr lang="en-US" sz="1961"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961" dirty="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converged with Power BI </a:t>
            </a:r>
          </a:p>
        </p:txBody>
      </p:sp>
      <p:sp>
        <p:nvSpPr>
          <p:cNvPr id="67" name="Arrow: Pentagon 66"/>
          <p:cNvSpPr/>
          <p:nvPr/>
        </p:nvSpPr>
        <p:spPr>
          <a:xfrm>
            <a:off x="277112" y="4602180"/>
            <a:ext cx="4112169" cy="835136"/>
          </a:xfrm>
          <a:prstGeom prst="homePlate">
            <a:avLst>
              <a:gd name="adj" fmla="val 22517"/>
            </a:avLst>
          </a:prstGeom>
          <a:solidFill>
            <a:schemeClr val="bg2"/>
          </a:solidFill>
          <a:ln>
            <a:noFill/>
          </a:ln>
        </p:spPr>
        <p:txBody>
          <a:bodyPr vert="horz" wrap="square" lIns="179285" tIns="44821" rIns="89642" bIns="44821" rtlCol="0" anchor="ctr">
            <a:noAutofit/>
          </a:bodyPr>
          <a:lstStyle/>
          <a:p>
            <a:pPr fontAlgn="base">
              <a:lnSpc>
                <a:spcPct val="90000"/>
              </a:lnSpc>
              <a:spcAft>
                <a:spcPts val="588"/>
              </a:spcAft>
              <a:defRPr/>
            </a:pP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Application architecture </a:t>
            </a:r>
            <a:b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stays unchanged</a:t>
            </a:r>
          </a:p>
        </p:txBody>
      </p:sp>
      <p:sp>
        <p:nvSpPr>
          <p:cNvPr id="68" name="Arrow: Pentagon 67"/>
          <p:cNvSpPr/>
          <p:nvPr/>
        </p:nvSpPr>
        <p:spPr>
          <a:xfrm>
            <a:off x="277112" y="5486929"/>
            <a:ext cx="4112169" cy="835136"/>
          </a:xfrm>
          <a:prstGeom prst="homePlate">
            <a:avLst>
              <a:gd name="adj" fmla="val 22517"/>
            </a:avLst>
          </a:prstGeom>
          <a:solidFill>
            <a:schemeClr val="bg2"/>
          </a:solidFill>
          <a:ln>
            <a:noFill/>
          </a:ln>
        </p:spPr>
        <p:txBody>
          <a:bodyPr vert="horz" wrap="square" lIns="179285" tIns="44821" rIns="89642" bIns="44821" rtlCol="0" anchor="ctr">
            <a:noAutofit/>
          </a:bodyPr>
          <a:lstStyle/>
          <a:p>
            <a:pPr fontAlgn="base">
              <a:lnSpc>
                <a:spcPct val="90000"/>
              </a:lnSpc>
              <a:spcAft>
                <a:spcPts val="588"/>
              </a:spcAft>
              <a:defRPr/>
            </a:pP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Application </a:t>
            </a:r>
            <a:b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provisioning changes</a:t>
            </a:r>
          </a:p>
        </p:txBody>
      </p:sp>
      <p:grpSp>
        <p:nvGrpSpPr>
          <p:cNvPr id="18" name="Group 17"/>
          <p:cNvGrpSpPr/>
          <p:nvPr/>
        </p:nvGrpSpPr>
        <p:grpSpPr>
          <a:xfrm>
            <a:off x="6851204" y="1399195"/>
            <a:ext cx="1089462" cy="3432232"/>
            <a:chOff x="13371522" y="1794939"/>
            <a:chExt cx="1111308" cy="3501055"/>
          </a:xfrm>
        </p:grpSpPr>
        <p:grpSp>
          <p:nvGrpSpPr>
            <p:cNvPr id="6" name="Group 5">
              <a:extLst>
                <a:ext uri="{FF2B5EF4-FFF2-40B4-BE49-F238E27FC236}">
                  <a16:creationId xmlns:a16="http://schemas.microsoft.com/office/drawing/2014/main" id="{CC6DE022-3121-4CF7-BA95-F23F76166D15}"/>
                </a:ext>
              </a:extLst>
            </p:cNvPr>
            <p:cNvGrpSpPr/>
            <p:nvPr/>
          </p:nvGrpSpPr>
          <p:grpSpPr>
            <a:xfrm>
              <a:off x="13622205" y="1794939"/>
              <a:ext cx="609910" cy="784048"/>
              <a:chOff x="9777400" y="2243737"/>
              <a:chExt cx="609998" cy="784160"/>
            </a:xfrm>
          </p:grpSpPr>
          <p:sp>
            <p:nvSpPr>
              <p:cNvPr id="7" name="TextBox 6">
                <a:extLst>
                  <a:ext uri="{FF2B5EF4-FFF2-40B4-BE49-F238E27FC236}">
                    <a16:creationId xmlns:a16="http://schemas.microsoft.com/office/drawing/2014/main" id="{6A941B0A-F735-4FA0-8626-1B5B1BF4028C}"/>
                  </a:ext>
                </a:extLst>
              </p:cNvPr>
              <p:cNvSpPr txBox="1"/>
              <p:nvPr/>
            </p:nvSpPr>
            <p:spPr>
              <a:xfrm>
                <a:off x="9777400" y="2858995"/>
                <a:ext cx="609998" cy="168902"/>
              </a:xfrm>
              <a:prstGeom prst="rect">
                <a:avLst/>
              </a:prstGeom>
              <a:noFill/>
            </p:spPr>
            <p:txBody>
              <a:bodyPr wrap="none" lIns="0" tIns="0" rIns="0" bIns="0" rtlCol="0" anchor="ctr">
                <a:spAutoFit/>
              </a:bodyPr>
              <a:lstStyle/>
              <a:p>
                <a:pPr algn="ctr" defTabSz="896042">
                  <a:defRPr/>
                </a:pPr>
                <a:r>
                  <a:rPr lang="en-US" sz="1076" kern="0">
                    <a:gradFill>
                      <a:gsLst>
                        <a:gs pos="2917">
                          <a:schemeClr val="tx2"/>
                        </a:gs>
                        <a:gs pos="100000">
                          <a:schemeClr val="tx2"/>
                        </a:gs>
                      </a:gsLst>
                    </a:gradFill>
                    <a:latin typeface="Segoe UI Semibold" panose="020B0702040204020203" pitchFamily="34" charset="0"/>
                    <a:cs typeface="Segoe UI Semibold" panose="020B0702040204020203" pitchFamily="34" charset="0"/>
                  </a:rPr>
                  <a:t>End users</a:t>
                </a:r>
              </a:p>
            </p:txBody>
          </p:sp>
          <p:grpSp>
            <p:nvGrpSpPr>
              <p:cNvPr id="8" name="Group 7">
                <a:extLst>
                  <a:ext uri="{FF2B5EF4-FFF2-40B4-BE49-F238E27FC236}">
                    <a16:creationId xmlns:a16="http://schemas.microsoft.com/office/drawing/2014/main" id="{C2BCD9D3-5617-4538-805A-8E0AC48AFBFE}"/>
                  </a:ext>
                </a:extLst>
              </p:cNvPr>
              <p:cNvGrpSpPr/>
              <p:nvPr/>
            </p:nvGrpSpPr>
            <p:grpSpPr>
              <a:xfrm>
                <a:off x="9919315" y="2243737"/>
                <a:ext cx="326166" cy="567348"/>
                <a:chOff x="10380304" y="1645920"/>
                <a:chExt cx="499254" cy="868426"/>
              </a:xfrm>
            </p:grpSpPr>
            <p:sp>
              <p:nvSpPr>
                <p:cNvPr id="9" name="Freeform: Shape 8">
                  <a:extLst>
                    <a:ext uri="{FF2B5EF4-FFF2-40B4-BE49-F238E27FC236}">
                      <a16:creationId xmlns:a16="http://schemas.microsoft.com/office/drawing/2014/main" id="{F5E38EFD-08D4-47F1-99ED-F1FDD8A6E3FB}"/>
                    </a:ext>
                  </a:extLst>
                </p:cNvPr>
                <p:cNvSpPr/>
                <p:nvPr/>
              </p:nvSpPr>
              <p:spPr bwMode="auto">
                <a:xfrm>
                  <a:off x="10448158" y="1645920"/>
                  <a:ext cx="431400" cy="868426"/>
                </a:xfrm>
                <a:custGeom>
                  <a:avLst/>
                  <a:gdLst>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144602 w 2337139"/>
                    <a:gd name="connsiteY6" fmla="*/ 992850 h 4629524"/>
                    <a:gd name="connsiteX7" fmla="*/ 1174291 w 2337139"/>
                    <a:gd name="connsiteY7" fmla="*/ 997546 h 4629524"/>
                    <a:gd name="connsiteX8" fmla="*/ 1234932 w 2337139"/>
                    <a:gd name="connsiteY8" fmla="*/ 997546 h 4629524"/>
                    <a:gd name="connsiteX9" fmla="*/ 1334646 w 2337139"/>
                    <a:gd name="connsiteY9" fmla="*/ 1737723 h 4629524"/>
                    <a:gd name="connsiteX10" fmla="*/ 1577962 w 2337139"/>
                    <a:gd name="connsiteY10" fmla="*/ 1737723 h 4629524"/>
                    <a:gd name="connsiteX11" fmla="*/ 1677676 w 2337139"/>
                    <a:gd name="connsiteY11" fmla="*/ 997547 h 4629524"/>
                    <a:gd name="connsiteX12" fmla="*/ 1782193 w 2337139"/>
                    <a:gd name="connsiteY12" fmla="*/ 997547 h 4629524"/>
                    <a:gd name="connsiteX13" fmla="*/ 1814881 w 2337139"/>
                    <a:gd name="connsiteY13" fmla="*/ 995385 h 4629524"/>
                    <a:gd name="connsiteX14" fmla="*/ 1921588 w 2337139"/>
                    <a:gd name="connsiteY14" fmla="*/ 1080121 h 4629524"/>
                    <a:gd name="connsiteX15" fmla="*/ 2331068 w 2337139"/>
                    <a:gd name="connsiteY15" fmla="*/ 2339699 h 4629524"/>
                    <a:gd name="connsiteX16" fmla="*/ 2251953 w 2337139"/>
                    <a:gd name="connsiteY16" fmla="*/ 2495029 h 4629524"/>
                    <a:gd name="connsiteX17" fmla="*/ 2096624 w 2337139"/>
                    <a:gd name="connsiteY17" fmla="*/ 2415914 h 4629524"/>
                    <a:gd name="connsiteX18" fmla="*/ 1900346 w 2337139"/>
                    <a:gd name="connsiteY18" fmla="*/ 1812157 h 4629524"/>
                    <a:gd name="connsiteX19" fmla="*/ 1900346 w 2337139"/>
                    <a:gd name="connsiteY19" fmla="*/ 3177764 h 4629524"/>
                    <a:gd name="connsiteX20" fmla="*/ 1900346 w 2337139"/>
                    <a:gd name="connsiteY20" fmla="*/ 4413670 h 4629524"/>
                    <a:gd name="connsiteX21" fmla="*/ 1900346 w 2337139"/>
                    <a:gd name="connsiteY21" fmla="*/ 4493865 h 4629524"/>
                    <a:gd name="connsiteX22" fmla="*/ 1764689 w 2337139"/>
                    <a:gd name="connsiteY22" fmla="*/ 4629524 h 4629524"/>
                    <a:gd name="connsiteX23" fmla="*/ 1685477 w 2337139"/>
                    <a:gd name="connsiteY23" fmla="*/ 4629524 h 4629524"/>
                    <a:gd name="connsiteX24" fmla="*/ 1550703 w 2337139"/>
                    <a:gd name="connsiteY24" fmla="*/ 4502637 h 4629524"/>
                    <a:gd name="connsiteX25" fmla="*/ 1543433 w 2337139"/>
                    <a:gd name="connsiteY25" fmla="*/ 4502638 h 4629524"/>
                    <a:gd name="connsiteX26" fmla="*/ 1549819 w 2337139"/>
                    <a:gd name="connsiteY26" fmla="*/ 4477571 h 4629524"/>
                    <a:gd name="connsiteX27" fmla="*/ 1549817 w 2337139"/>
                    <a:gd name="connsiteY27" fmla="*/ 3177764 h 4629524"/>
                    <a:gd name="connsiteX28" fmla="*/ 1549818 w 2337139"/>
                    <a:gd name="connsiteY28" fmla="*/ 3073428 h 4629524"/>
                    <a:gd name="connsiteX29" fmla="*/ 1492620 w 2337139"/>
                    <a:gd name="connsiteY29" fmla="*/ 3016230 h 4629524"/>
                    <a:gd name="connsiteX30" fmla="*/ 1459221 w 2337139"/>
                    <a:gd name="connsiteY30" fmla="*/ 3016230 h 4629524"/>
                    <a:gd name="connsiteX31" fmla="*/ 1402024 w 2337139"/>
                    <a:gd name="connsiteY31" fmla="*/ 3073428 h 4629524"/>
                    <a:gd name="connsiteX32" fmla="*/ 1402024 w 2337139"/>
                    <a:gd name="connsiteY32" fmla="*/ 4477571 h 4629524"/>
                    <a:gd name="connsiteX33" fmla="*/ 1408409 w 2337139"/>
                    <a:gd name="connsiteY33" fmla="*/ 4502637 h 4629524"/>
                    <a:gd name="connsiteX34" fmla="*/ 1401282 w 2337139"/>
                    <a:gd name="connsiteY34" fmla="*/ 4502638 h 4629524"/>
                    <a:gd name="connsiteX35" fmla="*/ 1267791 w 2337139"/>
                    <a:gd name="connsiteY35" fmla="*/ 4629524 h 4629524"/>
                    <a:gd name="connsiteX36" fmla="*/ 1189412 w 2337139"/>
                    <a:gd name="connsiteY36" fmla="*/ 4629524 h 4629524"/>
                    <a:gd name="connsiteX37" fmla="*/ 1055181 w 2337139"/>
                    <a:gd name="connsiteY37" fmla="*/ 4495292 h 4629524"/>
                    <a:gd name="connsiteX38" fmla="*/ 1055181 w 2337139"/>
                    <a:gd name="connsiteY38" fmla="*/ 4464100 h 4629524"/>
                    <a:gd name="connsiteX39" fmla="*/ 1051494 w 2337139"/>
                    <a:gd name="connsiteY39" fmla="*/ 4435145 h 4629524"/>
                    <a:gd name="connsiteX40" fmla="*/ 1051495 w 2337139"/>
                    <a:gd name="connsiteY40" fmla="*/ 4413670 h 4629524"/>
                    <a:gd name="connsiteX41" fmla="*/ 1051495 w 2337139"/>
                    <a:gd name="connsiteY41" fmla="*/ 3167603 h 4629524"/>
                    <a:gd name="connsiteX42" fmla="*/ 1051495 w 2337139"/>
                    <a:gd name="connsiteY42" fmla="*/ 1628526 h 4629524"/>
                    <a:gd name="connsiteX43" fmla="*/ 976935 w 2337139"/>
                    <a:gd name="connsiteY43" fmla="*/ 1793984 h 4629524"/>
                    <a:gd name="connsiteX44" fmla="*/ 976611 w 2337139"/>
                    <a:gd name="connsiteY44" fmla="*/ 1798516 h 4629524"/>
                    <a:gd name="connsiteX45" fmla="*/ 829903 w 2337139"/>
                    <a:gd name="connsiteY45" fmla="*/ 1901845 h 4629524"/>
                    <a:gd name="connsiteX46" fmla="*/ 555091 w 2337139"/>
                    <a:gd name="connsiteY46" fmla="*/ 1854168 h 4629524"/>
                    <a:gd name="connsiteX47" fmla="*/ 555091 w 2337139"/>
                    <a:gd name="connsiteY47" fmla="*/ 1926962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479905 w 2337139"/>
                    <a:gd name="connsiteY59" fmla="*/ 1523738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96606 h 4629524"/>
                    <a:gd name="connsiteX61" fmla="*/ 770676 w 2337139"/>
                    <a:gd name="connsiteY61" fmla="*/ 1634007 h 4629524"/>
                    <a:gd name="connsiteX62" fmla="*/ 1025914 w 2337139"/>
                    <a:gd name="connsiteY62" fmla="*/ 1067603 h 4629524"/>
                    <a:gd name="connsiteX63" fmla="*/ 1144602 w 2337139"/>
                    <a:gd name="connsiteY63" fmla="*/ 992850 h 4629524"/>
                    <a:gd name="connsiteX64" fmla="*/ 1475921 w 2337139"/>
                    <a:gd name="connsiteY64" fmla="*/ 0 h 4629524"/>
                    <a:gd name="connsiteX65" fmla="*/ 1885783 w 2337139"/>
                    <a:gd name="connsiteY65" fmla="*/ 443590 h 4629524"/>
                    <a:gd name="connsiteX66" fmla="*/ 1475921 w 2337139"/>
                    <a:gd name="connsiteY66" fmla="*/ 887180 h 4629524"/>
                    <a:gd name="connsiteX67" fmla="*/ 1066058 w 2337139"/>
                    <a:gd name="connsiteY67" fmla="*/ 443590 h 4629524"/>
                    <a:gd name="connsiteX68" fmla="*/ 1475921 w 2337139"/>
                    <a:gd name="connsiteY68"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555091 w 2337139"/>
                    <a:gd name="connsiteY59" fmla="*/ 1596606 h 4629524"/>
                    <a:gd name="connsiteX60" fmla="*/ 770676 w 2337139"/>
                    <a:gd name="connsiteY60" fmla="*/ 1634007 h 4629524"/>
                    <a:gd name="connsiteX61" fmla="*/ 1025914 w 2337139"/>
                    <a:gd name="connsiteY61" fmla="*/ 1067603 h 4629524"/>
                    <a:gd name="connsiteX62" fmla="*/ 1144602 w 2337139"/>
                    <a:gd name="connsiteY62" fmla="*/ 992850 h 4629524"/>
                    <a:gd name="connsiteX63" fmla="*/ 1475921 w 2337139"/>
                    <a:gd name="connsiteY63" fmla="*/ 0 h 4629524"/>
                    <a:gd name="connsiteX64" fmla="*/ 1885783 w 2337139"/>
                    <a:gd name="connsiteY64" fmla="*/ 443590 h 4629524"/>
                    <a:gd name="connsiteX65" fmla="*/ 1475921 w 2337139"/>
                    <a:gd name="connsiteY65" fmla="*/ 887180 h 4629524"/>
                    <a:gd name="connsiteX66" fmla="*/ 1066058 w 2337139"/>
                    <a:gd name="connsiteY66" fmla="*/ 443590 h 4629524"/>
                    <a:gd name="connsiteX67" fmla="*/ 1475921 w 2337139"/>
                    <a:gd name="connsiteY67"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841124 h 4629524"/>
                    <a:gd name="connsiteX49" fmla="*/ 142590 w 2337139"/>
                    <a:gd name="connsiteY49" fmla="*/ 1782604 h 4629524"/>
                    <a:gd name="connsiteX50" fmla="*/ 39261 w 2337139"/>
                    <a:gd name="connsiteY50" fmla="*/ 1635896 h 4629524"/>
                    <a:gd name="connsiteX51" fmla="*/ 64977 w 2337139"/>
                    <a:gd name="connsiteY51" fmla="*/ 1581178 h 4629524"/>
                    <a:gd name="connsiteX52" fmla="*/ 0 w 2337139"/>
                    <a:gd name="connsiteY52" fmla="*/ 1523738 h 4629524"/>
                    <a:gd name="connsiteX53" fmla="*/ 78820 w 2337139"/>
                    <a:gd name="connsiteY53" fmla="*/ 1523738 h 4629524"/>
                    <a:gd name="connsiteX54" fmla="*/ 104119 w 2337139"/>
                    <a:gd name="connsiteY54" fmla="*/ 1546103 h 4629524"/>
                    <a:gd name="connsiteX55" fmla="*/ 104268 w 2337139"/>
                    <a:gd name="connsiteY55" fmla="*/ 1546407 h 4629524"/>
                    <a:gd name="connsiteX56" fmla="*/ 185969 w 2337139"/>
                    <a:gd name="connsiteY56" fmla="*/ 1532567 h 4629524"/>
                    <a:gd name="connsiteX57" fmla="*/ 479905 w 2337139"/>
                    <a:gd name="connsiteY57" fmla="*/ 1583562 h 4629524"/>
                    <a:gd name="connsiteX58" fmla="*/ 555091 w 2337139"/>
                    <a:gd name="connsiteY58" fmla="*/ 1596606 h 4629524"/>
                    <a:gd name="connsiteX59" fmla="*/ 770676 w 2337139"/>
                    <a:gd name="connsiteY59" fmla="*/ 1634007 h 4629524"/>
                    <a:gd name="connsiteX60" fmla="*/ 1025914 w 2337139"/>
                    <a:gd name="connsiteY60" fmla="*/ 1067603 h 4629524"/>
                    <a:gd name="connsiteX61" fmla="*/ 1144602 w 2337139"/>
                    <a:gd name="connsiteY61" fmla="*/ 992850 h 4629524"/>
                    <a:gd name="connsiteX62" fmla="*/ 1475921 w 2337139"/>
                    <a:gd name="connsiteY62" fmla="*/ 0 h 4629524"/>
                    <a:gd name="connsiteX63" fmla="*/ 1885783 w 2337139"/>
                    <a:gd name="connsiteY63" fmla="*/ 443590 h 4629524"/>
                    <a:gd name="connsiteX64" fmla="*/ 1475921 w 2337139"/>
                    <a:gd name="connsiteY64" fmla="*/ 887180 h 4629524"/>
                    <a:gd name="connsiteX65" fmla="*/ 1066058 w 2337139"/>
                    <a:gd name="connsiteY65" fmla="*/ 443590 h 4629524"/>
                    <a:gd name="connsiteX66" fmla="*/ 1475921 w 2337139"/>
                    <a:gd name="connsiteY66"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41448 w 2299767"/>
                    <a:gd name="connsiteY52" fmla="*/ 1523738 h 4629524"/>
                    <a:gd name="connsiteX53" fmla="*/ 66747 w 2299767"/>
                    <a:gd name="connsiteY53" fmla="*/ 1546103 h 4629524"/>
                    <a:gd name="connsiteX54" fmla="*/ 66896 w 2299767"/>
                    <a:gd name="connsiteY54" fmla="*/ 1546407 h 4629524"/>
                    <a:gd name="connsiteX55" fmla="*/ 148597 w 2299767"/>
                    <a:gd name="connsiteY55" fmla="*/ 1532567 h 4629524"/>
                    <a:gd name="connsiteX56" fmla="*/ 442533 w 2299767"/>
                    <a:gd name="connsiteY56" fmla="*/ 1583562 h 4629524"/>
                    <a:gd name="connsiteX57" fmla="*/ 517719 w 2299767"/>
                    <a:gd name="connsiteY57" fmla="*/ 1596606 h 4629524"/>
                    <a:gd name="connsiteX58" fmla="*/ 733304 w 2299767"/>
                    <a:gd name="connsiteY58" fmla="*/ 1634007 h 4629524"/>
                    <a:gd name="connsiteX59" fmla="*/ 988542 w 2299767"/>
                    <a:gd name="connsiteY59" fmla="*/ 1067603 h 4629524"/>
                    <a:gd name="connsiteX60" fmla="*/ 1107230 w 2299767"/>
                    <a:gd name="connsiteY60" fmla="*/ 992850 h 4629524"/>
                    <a:gd name="connsiteX61" fmla="*/ 1438549 w 2299767"/>
                    <a:gd name="connsiteY61" fmla="*/ 0 h 4629524"/>
                    <a:gd name="connsiteX62" fmla="*/ 1848411 w 2299767"/>
                    <a:gd name="connsiteY62" fmla="*/ 443590 h 4629524"/>
                    <a:gd name="connsiteX63" fmla="*/ 1438549 w 2299767"/>
                    <a:gd name="connsiteY63" fmla="*/ 887180 h 4629524"/>
                    <a:gd name="connsiteX64" fmla="*/ 1028686 w 2299767"/>
                    <a:gd name="connsiteY64" fmla="*/ 443590 h 4629524"/>
                    <a:gd name="connsiteX65" fmla="*/ 1438549 w 2299767"/>
                    <a:gd name="connsiteY65"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66747 w 2299767"/>
                    <a:gd name="connsiteY52" fmla="*/ 1546103 h 4629524"/>
                    <a:gd name="connsiteX53" fmla="*/ 66896 w 2299767"/>
                    <a:gd name="connsiteY53" fmla="*/ 1546407 h 4629524"/>
                    <a:gd name="connsiteX54" fmla="*/ 148597 w 2299767"/>
                    <a:gd name="connsiteY54" fmla="*/ 1532567 h 4629524"/>
                    <a:gd name="connsiteX55" fmla="*/ 442533 w 2299767"/>
                    <a:gd name="connsiteY55" fmla="*/ 1583562 h 4629524"/>
                    <a:gd name="connsiteX56" fmla="*/ 517719 w 2299767"/>
                    <a:gd name="connsiteY56" fmla="*/ 1596606 h 4629524"/>
                    <a:gd name="connsiteX57" fmla="*/ 733304 w 2299767"/>
                    <a:gd name="connsiteY57" fmla="*/ 1634007 h 4629524"/>
                    <a:gd name="connsiteX58" fmla="*/ 988542 w 2299767"/>
                    <a:gd name="connsiteY58" fmla="*/ 1067603 h 4629524"/>
                    <a:gd name="connsiteX59" fmla="*/ 1107230 w 2299767"/>
                    <a:gd name="connsiteY59" fmla="*/ 992850 h 4629524"/>
                    <a:gd name="connsiteX60" fmla="*/ 1438549 w 2299767"/>
                    <a:gd name="connsiteY60" fmla="*/ 0 h 4629524"/>
                    <a:gd name="connsiteX61" fmla="*/ 1848411 w 2299767"/>
                    <a:gd name="connsiteY61" fmla="*/ 443590 h 4629524"/>
                    <a:gd name="connsiteX62" fmla="*/ 1438549 w 2299767"/>
                    <a:gd name="connsiteY62" fmla="*/ 887180 h 4629524"/>
                    <a:gd name="connsiteX63" fmla="*/ 1028686 w 2299767"/>
                    <a:gd name="connsiteY63" fmla="*/ 443590 h 4629524"/>
                    <a:gd name="connsiteX64" fmla="*/ 1438549 w 2299767"/>
                    <a:gd name="connsiteY64" fmla="*/ 0 h 46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99767" h="4629524">
                      <a:moveTo>
                        <a:pt x="1363646" y="997547"/>
                      </a:moveTo>
                      <a:lnTo>
                        <a:pt x="1474217" y="997547"/>
                      </a:lnTo>
                      <a:lnTo>
                        <a:pt x="1421785" y="1188949"/>
                      </a:lnTo>
                      <a:lnTo>
                        <a:pt x="1474218" y="1730470"/>
                      </a:lnTo>
                      <a:lnTo>
                        <a:pt x="1363646" y="1730471"/>
                      </a:lnTo>
                      <a:lnTo>
                        <a:pt x="1416078" y="1188949"/>
                      </a:lnTo>
                      <a:lnTo>
                        <a:pt x="1363646" y="997547"/>
                      </a:lnTo>
                      <a:close/>
                      <a:moveTo>
                        <a:pt x="1107230" y="992850"/>
                      </a:moveTo>
                      <a:cubicBezTo>
                        <a:pt x="1117157" y="993081"/>
                        <a:pt x="1127155" y="994486"/>
                        <a:pt x="1136919" y="997546"/>
                      </a:cubicBezTo>
                      <a:lnTo>
                        <a:pt x="1197560" y="997546"/>
                      </a:lnTo>
                      <a:lnTo>
                        <a:pt x="1297274" y="1737723"/>
                      </a:lnTo>
                      <a:lnTo>
                        <a:pt x="1540590" y="1737723"/>
                      </a:lnTo>
                      <a:lnTo>
                        <a:pt x="1640304" y="997547"/>
                      </a:lnTo>
                      <a:lnTo>
                        <a:pt x="1744821" y="997547"/>
                      </a:lnTo>
                      <a:cubicBezTo>
                        <a:pt x="1755719" y="994948"/>
                        <a:pt x="1766736" y="994459"/>
                        <a:pt x="1777509" y="995385"/>
                      </a:cubicBezTo>
                      <a:cubicBezTo>
                        <a:pt x="1825368" y="999503"/>
                        <a:pt x="1868432" y="1031567"/>
                        <a:pt x="1884216" y="1080121"/>
                      </a:cubicBezTo>
                      <a:lnTo>
                        <a:pt x="2293696" y="2339699"/>
                      </a:lnTo>
                      <a:cubicBezTo>
                        <a:pt x="2314742" y="2404438"/>
                        <a:pt x="2279321" y="2473983"/>
                        <a:pt x="2214581" y="2495029"/>
                      </a:cubicBezTo>
                      <a:cubicBezTo>
                        <a:pt x="2149841" y="2516076"/>
                        <a:pt x="2080298" y="2480655"/>
                        <a:pt x="2059252" y="2415914"/>
                      </a:cubicBezTo>
                      <a:lnTo>
                        <a:pt x="1862974" y="1812157"/>
                      </a:lnTo>
                      <a:lnTo>
                        <a:pt x="1862974" y="3177764"/>
                      </a:lnTo>
                      <a:lnTo>
                        <a:pt x="1862974" y="4413670"/>
                      </a:lnTo>
                      <a:lnTo>
                        <a:pt x="1862974" y="4493865"/>
                      </a:lnTo>
                      <a:cubicBezTo>
                        <a:pt x="1862975" y="4568787"/>
                        <a:pt x="1802239" y="4629524"/>
                        <a:pt x="1727317" y="4629524"/>
                      </a:cubicBezTo>
                      <a:lnTo>
                        <a:pt x="1648105" y="4629524"/>
                      </a:lnTo>
                      <a:cubicBezTo>
                        <a:pt x="1576142" y="4629524"/>
                        <a:pt x="1517267" y="4573491"/>
                        <a:pt x="1513331" y="4502637"/>
                      </a:cubicBezTo>
                      <a:lnTo>
                        <a:pt x="1506061" y="4502638"/>
                      </a:lnTo>
                      <a:cubicBezTo>
                        <a:pt x="1510327" y="4495252"/>
                        <a:pt x="1512447" y="4486660"/>
                        <a:pt x="1512447" y="4477571"/>
                      </a:cubicBezTo>
                      <a:cubicBezTo>
                        <a:pt x="1512446" y="4044302"/>
                        <a:pt x="1512446" y="3611033"/>
                        <a:pt x="1512445" y="3177764"/>
                      </a:cubicBezTo>
                      <a:cubicBezTo>
                        <a:pt x="1512445" y="3142985"/>
                        <a:pt x="1512446" y="3108207"/>
                        <a:pt x="1512446" y="3073428"/>
                      </a:cubicBezTo>
                      <a:cubicBezTo>
                        <a:pt x="1512446" y="3041839"/>
                        <a:pt x="1486838" y="3016231"/>
                        <a:pt x="1455248" y="3016230"/>
                      </a:cubicBezTo>
                      <a:lnTo>
                        <a:pt x="1421849" y="3016230"/>
                      </a:lnTo>
                      <a:cubicBezTo>
                        <a:pt x="1390260" y="3016231"/>
                        <a:pt x="1364652" y="3041839"/>
                        <a:pt x="1364652" y="3073428"/>
                      </a:cubicBezTo>
                      <a:lnTo>
                        <a:pt x="1364652" y="4477571"/>
                      </a:lnTo>
                      <a:cubicBezTo>
                        <a:pt x="1364652" y="4486658"/>
                        <a:pt x="1366771" y="4495250"/>
                        <a:pt x="1371037" y="4502637"/>
                      </a:cubicBezTo>
                      <a:lnTo>
                        <a:pt x="1363910" y="4502638"/>
                      </a:lnTo>
                      <a:cubicBezTo>
                        <a:pt x="1360624" y="4573372"/>
                        <a:pt x="1302079" y="4629523"/>
                        <a:pt x="1230419" y="4629524"/>
                      </a:cubicBezTo>
                      <a:lnTo>
                        <a:pt x="1152040" y="4629524"/>
                      </a:lnTo>
                      <a:cubicBezTo>
                        <a:pt x="1077907" y="4629524"/>
                        <a:pt x="1017809" y="4569426"/>
                        <a:pt x="1017809" y="4495292"/>
                      </a:cubicBezTo>
                      <a:lnTo>
                        <a:pt x="1017809" y="4464100"/>
                      </a:lnTo>
                      <a:cubicBezTo>
                        <a:pt x="1015290" y="4454856"/>
                        <a:pt x="1014122" y="4445137"/>
                        <a:pt x="1014122" y="4435145"/>
                      </a:cubicBezTo>
                      <a:cubicBezTo>
                        <a:pt x="1014122" y="4427987"/>
                        <a:pt x="1014123" y="4420828"/>
                        <a:pt x="1014123" y="4413670"/>
                      </a:cubicBezTo>
                      <a:lnTo>
                        <a:pt x="1014123" y="3167603"/>
                      </a:lnTo>
                      <a:lnTo>
                        <a:pt x="1014123" y="1628526"/>
                      </a:lnTo>
                      <a:lnTo>
                        <a:pt x="939563" y="1793984"/>
                      </a:lnTo>
                      <a:cubicBezTo>
                        <a:pt x="939730" y="1795527"/>
                        <a:pt x="939498" y="1797021"/>
                        <a:pt x="939239" y="1798516"/>
                      </a:cubicBezTo>
                      <a:cubicBezTo>
                        <a:pt x="927260" y="1867562"/>
                        <a:pt x="861577" y="1913824"/>
                        <a:pt x="792531" y="1901845"/>
                      </a:cubicBezTo>
                      <a:lnTo>
                        <a:pt x="517719" y="1854168"/>
                      </a:lnTo>
                      <a:lnTo>
                        <a:pt x="442533" y="1841124"/>
                      </a:lnTo>
                      <a:lnTo>
                        <a:pt x="105218" y="1782604"/>
                      </a:lnTo>
                      <a:cubicBezTo>
                        <a:pt x="36172" y="1770625"/>
                        <a:pt x="-10090" y="1704942"/>
                        <a:pt x="1889" y="1635896"/>
                      </a:cubicBezTo>
                      <a:cubicBezTo>
                        <a:pt x="5534" y="1614886"/>
                        <a:pt x="14152" y="1595984"/>
                        <a:pt x="27605" y="1581178"/>
                      </a:cubicBezTo>
                      <a:lnTo>
                        <a:pt x="66747" y="1546103"/>
                      </a:lnTo>
                      <a:cubicBezTo>
                        <a:pt x="66797" y="1546204"/>
                        <a:pt x="66846" y="1546306"/>
                        <a:pt x="66896" y="1546407"/>
                      </a:cubicBezTo>
                      <a:cubicBezTo>
                        <a:pt x="90818" y="1532848"/>
                        <a:pt x="119407" y="1527503"/>
                        <a:pt x="148597" y="1532567"/>
                      </a:cubicBezTo>
                      <a:lnTo>
                        <a:pt x="442533" y="1583562"/>
                      </a:lnTo>
                      <a:lnTo>
                        <a:pt x="517719" y="1596606"/>
                      </a:lnTo>
                      <a:lnTo>
                        <a:pt x="733304" y="1634007"/>
                      </a:lnTo>
                      <a:lnTo>
                        <a:pt x="988542" y="1067603"/>
                      </a:lnTo>
                      <a:cubicBezTo>
                        <a:pt x="1010135" y="1019686"/>
                        <a:pt x="1057796" y="991701"/>
                        <a:pt x="1107230" y="992850"/>
                      </a:cubicBezTo>
                      <a:close/>
                      <a:moveTo>
                        <a:pt x="1438549" y="0"/>
                      </a:moveTo>
                      <a:cubicBezTo>
                        <a:pt x="1664909" y="0"/>
                        <a:pt x="1848411" y="198602"/>
                        <a:pt x="1848411" y="443590"/>
                      </a:cubicBezTo>
                      <a:cubicBezTo>
                        <a:pt x="1848411" y="688578"/>
                        <a:pt x="1664909" y="887180"/>
                        <a:pt x="1438549" y="887180"/>
                      </a:cubicBezTo>
                      <a:cubicBezTo>
                        <a:pt x="1212188" y="887180"/>
                        <a:pt x="1028687" y="688578"/>
                        <a:pt x="1028686" y="443590"/>
                      </a:cubicBezTo>
                      <a:cubicBezTo>
                        <a:pt x="1028686" y="198602"/>
                        <a:pt x="1212188" y="0"/>
                        <a:pt x="1438549" y="0"/>
                      </a:cubicBezTo>
                      <a:close/>
                    </a:path>
                  </a:pathLst>
                </a:custGeom>
                <a:solidFill>
                  <a:schemeClr val="accent1"/>
                </a:solidFill>
                <a:ln>
                  <a:noFill/>
                </a:ln>
                <a:extLst/>
              </p:spPr>
              <p:txBody>
                <a:bodyPr rot="0" spcFirstLastPara="0" vert="horz" wrap="square" lIns="89630" tIns="44814" rIns="89630" bIns="44814"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214">
                    <a:defRPr/>
                  </a:pPr>
                  <a:endParaRPr lang="en-US" sz="1765" kern="0">
                    <a:solidFill>
                      <a:srgbClr val="FFFFFF"/>
                    </a:solidFill>
                    <a:latin typeface="Segoe UI Semilight"/>
                  </a:endParaRPr>
                </a:p>
              </p:txBody>
            </p:sp>
            <p:grpSp>
              <p:nvGrpSpPr>
                <p:cNvPr id="10" name="Group 9">
                  <a:extLst>
                    <a:ext uri="{FF2B5EF4-FFF2-40B4-BE49-F238E27FC236}">
                      <a16:creationId xmlns:a16="http://schemas.microsoft.com/office/drawing/2014/main" id="{E91425CA-EB24-410B-80FC-30C3E8AB257B}"/>
                    </a:ext>
                  </a:extLst>
                </p:cNvPr>
                <p:cNvGrpSpPr/>
                <p:nvPr/>
              </p:nvGrpSpPr>
              <p:grpSpPr>
                <a:xfrm>
                  <a:off x="10380304" y="1767585"/>
                  <a:ext cx="105870" cy="203456"/>
                  <a:chOff x="10466663" y="1859024"/>
                  <a:chExt cx="358357" cy="688675"/>
                </a:xfrm>
              </p:grpSpPr>
              <p:sp>
                <p:nvSpPr>
                  <p:cNvPr id="11" name="Freeform: Shape 10">
                    <a:extLst>
                      <a:ext uri="{FF2B5EF4-FFF2-40B4-BE49-F238E27FC236}">
                        <a16:creationId xmlns:a16="http://schemas.microsoft.com/office/drawing/2014/main" id="{A44EB3A9-A747-46DC-819B-961B80B1A581}"/>
                      </a:ext>
                    </a:extLst>
                  </p:cNvPr>
                  <p:cNvSpPr/>
                  <p:nvPr/>
                </p:nvSpPr>
                <p:spPr bwMode="auto">
                  <a:xfrm>
                    <a:off x="10466663" y="1859024"/>
                    <a:ext cx="358357" cy="688675"/>
                  </a:xfrm>
                  <a:custGeom>
                    <a:avLst/>
                    <a:gdLst>
                      <a:gd name="connsiteX0" fmla="*/ 55812 w 442366"/>
                      <a:gd name="connsiteY0" fmla="*/ 56539 h 850120"/>
                      <a:gd name="connsiteX1" fmla="*/ 41588 w 442366"/>
                      <a:gd name="connsiteY1" fmla="*/ 70764 h 850120"/>
                      <a:gd name="connsiteX2" fmla="*/ 41588 w 442366"/>
                      <a:gd name="connsiteY2" fmla="*/ 662393 h 850120"/>
                      <a:gd name="connsiteX3" fmla="*/ 55812 w 442366"/>
                      <a:gd name="connsiteY3" fmla="*/ 676617 h 850120"/>
                      <a:gd name="connsiteX4" fmla="*/ 386555 w 442366"/>
                      <a:gd name="connsiteY4" fmla="*/ 676617 h 850120"/>
                      <a:gd name="connsiteX5" fmla="*/ 400779 w 442366"/>
                      <a:gd name="connsiteY5" fmla="*/ 662393 h 850120"/>
                      <a:gd name="connsiteX6" fmla="*/ 400779 w 442366"/>
                      <a:gd name="connsiteY6" fmla="*/ 70764 h 850120"/>
                      <a:gd name="connsiteX7" fmla="*/ 386555 w 442366"/>
                      <a:gd name="connsiteY7" fmla="*/ 56539 h 850120"/>
                      <a:gd name="connsiteX8" fmla="*/ 24105 w 442366"/>
                      <a:gd name="connsiteY8" fmla="*/ 0 h 850120"/>
                      <a:gd name="connsiteX9" fmla="*/ 418262 w 442366"/>
                      <a:gd name="connsiteY9" fmla="*/ 0 h 850120"/>
                      <a:gd name="connsiteX10" fmla="*/ 442366 w 442366"/>
                      <a:gd name="connsiteY10" fmla="*/ 24105 h 850120"/>
                      <a:gd name="connsiteX11" fmla="*/ 442366 w 442366"/>
                      <a:gd name="connsiteY11" fmla="*/ 826015 h 850120"/>
                      <a:gd name="connsiteX12" fmla="*/ 418262 w 442366"/>
                      <a:gd name="connsiteY12" fmla="*/ 850120 h 850120"/>
                      <a:gd name="connsiteX13" fmla="*/ 24105 w 442366"/>
                      <a:gd name="connsiteY13" fmla="*/ 850120 h 850120"/>
                      <a:gd name="connsiteX14" fmla="*/ 0 w 442366"/>
                      <a:gd name="connsiteY14" fmla="*/ 826015 h 850120"/>
                      <a:gd name="connsiteX15" fmla="*/ 0 w 442366"/>
                      <a:gd name="connsiteY15" fmla="*/ 24105 h 850120"/>
                      <a:gd name="connsiteX16" fmla="*/ 24105 w 442366"/>
                      <a:gd name="connsiteY16" fmla="*/ 0 h 8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66" h="850120">
                        <a:moveTo>
                          <a:pt x="55812" y="56539"/>
                        </a:moveTo>
                        <a:cubicBezTo>
                          <a:pt x="47956" y="56539"/>
                          <a:pt x="41588" y="62908"/>
                          <a:pt x="41588" y="70764"/>
                        </a:cubicBezTo>
                        <a:lnTo>
                          <a:pt x="41588" y="662393"/>
                        </a:lnTo>
                        <a:cubicBezTo>
                          <a:pt x="41588" y="670249"/>
                          <a:pt x="47956" y="676617"/>
                          <a:pt x="55812" y="676617"/>
                        </a:cubicBezTo>
                        <a:lnTo>
                          <a:pt x="386555" y="676617"/>
                        </a:lnTo>
                        <a:cubicBezTo>
                          <a:pt x="394411" y="676617"/>
                          <a:pt x="400779" y="670249"/>
                          <a:pt x="400779" y="662393"/>
                        </a:cubicBezTo>
                        <a:lnTo>
                          <a:pt x="400779" y="70764"/>
                        </a:lnTo>
                        <a:cubicBezTo>
                          <a:pt x="400779" y="62908"/>
                          <a:pt x="394411" y="56539"/>
                          <a:pt x="386555" y="56539"/>
                        </a:cubicBezTo>
                        <a:close/>
                        <a:moveTo>
                          <a:pt x="24105" y="0"/>
                        </a:moveTo>
                        <a:lnTo>
                          <a:pt x="418262" y="0"/>
                        </a:lnTo>
                        <a:cubicBezTo>
                          <a:pt x="431574" y="0"/>
                          <a:pt x="442366" y="10792"/>
                          <a:pt x="442366" y="24105"/>
                        </a:cubicBezTo>
                        <a:lnTo>
                          <a:pt x="442366" y="826015"/>
                        </a:lnTo>
                        <a:cubicBezTo>
                          <a:pt x="442366" y="839328"/>
                          <a:pt x="431574" y="850120"/>
                          <a:pt x="418262" y="850120"/>
                        </a:cubicBezTo>
                        <a:lnTo>
                          <a:pt x="24105" y="850120"/>
                        </a:lnTo>
                        <a:cubicBezTo>
                          <a:pt x="10792" y="850120"/>
                          <a:pt x="0" y="839328"/>
                          <a:pt x="0" y="826015"/>
                        </a:cubicBezTo>
                        <a:lnTo>
                          <a:pt x="0" y="24105"/>
                        </a:lnTo>
                        <a:cubicBezTo>
                          <a:pt x="0" y="10792"/>
                          <a:pt x="10792" y="0"/>
                          <a:pt x="24105" y="0"/>
                        </a:cubicBezTo>
                        <a:close/>
                      </a:path>
                    </a:pathLst>
                  </a:custGeom>
                  <a:solidFill>
                    <a:schemeClr val="accent1"/>
                  </a:solidFill>
                  <a:ln>
                    <a:noFill/>
                  </a:ln>
                  <a:extLst/>
                </p:spPr>
                <p:txBody>
                  <a:bodyPr rot="0" spcFirstLastPara="0" vert="horz" wrap="square" lIns="89630" tIns="44814" rIns="89630" bIns="44814"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214">
                      <a:defRPr/>
                    </a:pPr>
                    <a:endParaRPr lang="en-US" sz="1371" kern="0">
                      <a:solidFill>
                        <a:srgbClr val="FFFFFF"/>
                      </a:solidFill>
                      <a:latin typeface="Segoe UI Semilight"/>
                    </a:endParaRPr>
                  </a:p>
                </p:txBody>
              </p:sp>
              <p:sp>
                <p:nvSpPr>
                  <p:cNvPr id="12" name="Rectangle: Rounded Corners 11">
                    <a:extLst>
                      <a:ext uri="{FF2B5EF4-FFF2-40B4-BE49-F238E27FC236}">
                        <a16:creationId xmlns:a16="http://schemas.microsoft.com/office/drawing/2014/main" id="{1F6A0BBB-7186-47BB-BE2B-D596DC8B4F30}"/>
                      </a:ext>
                    </a:extLst>
                  </p:cNvPr>
                  <p:cNvSpPr/>
                  <p:nvPr/>
                </p:nvSpPr>
                <p:spPr bwMode="auto">
                  <a:xfrm>
                    <a:off x="10600468" y="2461064"/>
                    <a:ext cx="90747" cy="3589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0BB05B80-0180-4448-A640-EE11E073E68F}"/>
                      </a:ext>
                    </a:extLst>
                  </p:cNvPr>
                  <p:cNvSpPr/>
                  <p:nvPr/>
                </p:nvSpPr>
                <p:spPr bwMode="auto">
                  <a:xfrm>
                    <a:off x="10580274" y="1876247"/>
                    <a:ext cx="131134" cy="1213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20" name="Group 19">
              <a:extLst>
                <a:ext uri="{FF2B5EF4-FFF2-40B4-BE49-F238E27FC236}">
                  <a16:creationId xmlns:a16="http://schemas.microsoft.com/office/drawing/2014/main" id="{3BDC4173-2217-4E71-9890-5745C911A2EC}"/>
                </a:ext>
              </a:extLst>
            </p:cNvPr>
            <p:cNvGrpSpPr/>
            <p:nvPr/>
          </p:nvGrpSpPr>
          <p:grpSpPr>
            <a:xfrm>
              <a:off x="13371522" y="3572251"/>
              <a:ext cx="1111308" cy="1070719"/>
              <a:chOff x="10029727" y="4487461"/>
              <a:chExt cx="564813" cy="544183"/>
            </a:xfrm>
          </p:grpSpPr>
          <p:sp>
            <p:nvSpPr>
              <p:cNvPr id="21" name="TextBox 20">
                <a:extLst>
                  <a:ext uri="{FF2B5EF4-FFF2-40B4-BE49-F238E27FC236}">
                    <a16:creationId xmlns:a16="http://schemas.microsoft.com/office/drawing/2014/main" id="{12C73B8C-379F-4CF5-ADFD-615F7BECDE98}"/>
                  </a:ext>
                </a:extLst>
              </p:cNvPr>
              <p:cNvSpPr txBox="1"/>
              <p:nvPr/>
            </p:nvSpPr>
            <p:spPr>
              <a:xfrm>
                <a:off x="10164206" y="4945813"/>
                <a:ext cx="295854" cy="85831"/>
              </a:xfrm>
              <a:prstGeom prst="rect">
                <a:avLst/>
              </a:prstGeom>
              <a:noFill/>
            </p:spPr>
            <p:txBody>
              <a:bodyPr wrap="none" lIns="0" tIns="0" rIns="0" bIns="0" rtlCol="0" anchor="ctr">
                <a:spAutoFit/>
              </a:bodyPr>
              <a:lstStyle/>
              <a:p>
                <a:pPr algn="ctr" defTabSz="896042">
                  <a:defRPr/>
                </a:pPr>
                <a:r>
                  <a:rPr lang="en-US" sz="1076" kern="0">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Your app</a:t>
                </a:r>
              </a:p>
            </p:txBody>
          </p:sp>
          <p:grpSp>
            <p:nvGrpSpPr>
              <p:cNvPr id="22" name="Group 21">
                <a:extLst>
                  <a:ext uri="{FF2B5EF4-FFF2-40B4-BE49-F238E27FC236}">
                    <a16:creationId xmlns:a16="http://schemas.microsoft.com/office/drawing/2014/main" id="{D761AA39-9734-4D82-B912-020142EAA374}"/>
                  </a:ext>
                </a:extLst>
              </p:cNvPr>
              <p:cNvGrpSpPr/>
              <p:nvPr/>
            </p:nvGrpSpPr>
            <p:grpSpPr>
              <a:xfrm>
                <a:off x="10029727" y="4487461"/>
                <a:ext cx="564813" cy="401411"/>
                <a:chOff x="10889821" y="2707539"/>
                <a:chExt cx="582358" cy="413881"/>
              </a:xfrm>
              <a:solidFill>
                <a:srgbClr val="282828"/>
              </a:solidFill>
            </p:grpSpPr>
            <p:sp>
              <p:nvSpPr>
                <p:cNvPr id="23" name="Freeform 64">
                  <a:extLst>
                    <a:ext uri="{FF2B5EF4-FFF2-40B4-BE49-F238E27FC236}">
                      <a16:creationId xmlns:a16="http://schemas.microsoft.com/office/drawing/2014/main" id="{9E244DC2-2978-4830-86D6-C890CD673F2A}"/>
                    </a:ext>
                  </a:extLst>
                </p:cNvPr>
                <p:cNvSpPr>
                  <a:spLocks noChangeAspect="1"/>
                </p:cNvSpPr>
                <p:nvPr/>
              </p:nvSpPr>
              <p:spPr bwMode="auto">
                <a:xfrm>
                  <a:off x="11109696" y="2869527"/>
                  <a:ext cx="129285" cy="12886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1"/>
                </a:solidFill>
                <a:ln w="9525" cap="flat" cmpd="sng" algn="ctr">
                  <a:noFill/>
                  <a:prstDash val="soli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a:defRPr/>
                  </a:pPr>
                  <a:endParaRPr lang="en-US" sz="1368" kern="0" spc="-49">
                    <a:ln>
                      <a:solidFill>
                        <a:srgbClr val="FFFFFF">
                          <a:alpha val="0"/>
                        </a:srgbClr>
                      </a:solidFill>
                    </a:ln>
                    <a:solidFill>
                      <a:srgbClr val="000000"/>
                    </a:solidFill>
                    <a:latin typeface="Segoe UI"/>
                    <a:ea typeface="Segoe UI" pitchFamily="34" charset="0"/>
                    <a:cs typeface="Segoe UI" pitchFamily="34" charset="0"/>
                  </a:endParaRPr>
                </a:p>
              </p:txBody>
            </p:sp>
            <p:sp>
              <p:nvSpPr>
                <p:cNvPr id="24" name="Freeform 68">
                  <a:extLst>
                    <a:ext uri="{FF2B5EF4-FFF2-40B4-BE49-F238E27FC236}">
                      <a16:creationId xmlns:a16="http://schemas.microsoft.com/office/drawing/2014/main" id="{E7A05FCA-811B-4319-A036-E03652AA22E8}"/>
                    </a:ext>
                  </a:extLst>
                </p:cNvPr>
                <p:cNvSpPr/>
                <p:nvPr/>
              </p:nvSpPr>
              <p:spPr>
                <a:xfrm>
                  <a:off x="10889821" y="2707539"/>
                  <a:ext cx="582358" cy="413881"/>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896042">
                    <a:defRPr/>
                  </a:pPr>
                  <a:endParaRPr lang="en-US" sz="1765" kern="0">
                    <a:solidFill>
                      <a:prstClr val="white"/>
                    </a:solidFill>
                    <a:latin typeface="Segoe UI"/>
                  </a:endParaRPr>
                </a:p>
              </p:txBody>
            </p:sp>
          </p:grpSp>
        </p:grpSp>
        <p:grpSp>
          <p:nvGrpSpPr>
            <p:cNvPr id="15" name="Group 14"/>
            <p:cNvGrpSpPr/>
            <p:nvPr/>
          </p:nvGrpSpPr>
          <p:grpSpPr>
            <a:xfrm>
              <a:off x="13675239" y="2838745"/>
              <a:ext cx="421721" cy="448321"/>
              <a:chOff x="7872823" y="2838745"/>
              <a:chExt cx="421721" cy="448321"/>
            </a:xfrm>
          </p:grpSpPr>
          <p:sp>
            <p:nvSpPr>
              <p:cNvPr id="28" name="Up Arrow 51">
                <a:extLst>
                  <a:ext uri="{FF2B5EF4-FFF2-40B4-BE49-F238E27FC236}">
                    <a16:creationId xmlns:a16="http://schemas.microsoft.com/office/drawing/2014/main" id="{3F286552-30B3-4CD1-9553-FFFC33E2E09B}"/>
                  </a:ext>
                </a:extLst>
              </p:cNvPr>
              <p:cNvSpPr/>
              <p:nvPr/>
            </p:nvSpPr>
            <p:spPr>
              <a:xfrm>
                <a:off x="7872823" y="2838745"/>
                <a:ext cx="190959" cy="44832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sp>
            <p:nvSpPr>
              <p:cNvPr id="29" name="Up Arrow 51">
                <a:extLst>
                  <a:ext uri="{FF2B5EF4-FFF2-40B4-BE49-F238E27FC236}">
                    <a16:creationId xmlns:a16="http://schemas.microsoft.com/office/drawing/2014/main" id="{85CD4FC7-8D01-4697-B834-F13E928F4928}"/>
                  </a:ext>
                </a:extLst>
              </p:cNvPr>
              <p:cNvSpPr/>
              <p:nvPr/>
            </p:nvSpPr>
            <p:spPr>
              <a:xfrm rot="10800000">
                <a:off x="8103585" y="2838745"/>
                <a:ext cx="190959" cy="44832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grpSp>
        <p:grpSp>
          <p:nvGrpSpPr>
            <p:cNvPr id="2" name="Group 1"/>
            <p:cNvGrpSpPr/>
            <p:nvPr/>
          </p:nvGrpSpPr>
          <p:grpSpPr>
            <a:xfrm>
              <a:off x="13675239" y="4847672"/>
              <a:ext cx="421722" cy="448322"/>
              <a:chOff x="7872823" y="4847672"/>
              <a:chExt cx="421722" cy="448322"/>
            </a:xfrm>
          </p:grpSpPr>
          <p:sp>
            <p:nvSpPr>
              <p:cNvPr id="30" name="Up Arrow 51">
                <a:extLst>
                  <a:ext uri="{FF2B5EF4-FFF2-40B4-BE49-F238E27FC236}">
                    <a16:creationId xmlns:a16="http://schemas.microsoft.com/office/drawing/2014/main" id="{40989767-5BBC-46CA-943C-11F4EE765955}"/>
                  </a:ext>
                </a:extLst>
              </p:cNvPr>
              <p:cNvSpPr/>
              <p:nvPr/>
            </p:nvSpPr>
            <p:spPr>
              <a:xfrm>
                <a:off x="7872823" y="4847673"/>
                <a:ext cx="190959" cy="44832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sp>
            <p:nvSpPr>
              <p:cNvPr id="31" name="Up Arrow 51">
                <a:extLst>
                  <a:ext uri="{FF2B5EF4-FFF2-40B4-BE49-F238E27FC236}">
                    <a16:creationId xmlns:a16="http://schemas.microsoft.com/office/drawing/2014/main" id="{ECE1EA52-BBF5-420E-B64B-38505E76E8E7}"/>
                  </a:ext>
                </a:extLst>
              </p:cNvPr>
              <p:cNvSpPr/>
              <p:nvPr/>
            </p:nvSpPr>
            <p:spPr>
              <a:xfrm rot="10800000">
                <a:off x="8103586" y="4847672"/>
                <a:ext cx="190959" cy="44832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grpSp>
      </p:grpSp>
      <p:sp>
        <p:nvSpPr>
          <p:cNvPr id="43" name="Title 42">
            <a:extLst>
              <a:ext uri="{FF2B5EF4-FFF2-40B4-BE49-F238E27FC236}">
                <a16:creationId xmlns:a16="http://schemas.microsoft.com/office/drawing/2014/main" id="{8AB4F757-87CF-4444-A811-3638A9DEB34E}"/>
              </a:ext>
            </a:extLst>
          </p:cNvPr>
          <p:cNvSpPr>
            <a:spLocks noGrp="1"/>
          </p:cNvSpPr>
          <p:nvPr>
            <p:ph type="title"/>
          </p:nvPr>
        </p:nvSpPr>
        <p:spPr>
          <a:xfrm>
            <a:off x="542435" y="167495"/>
            <a:ext cx="10957810" cy="899537"/>
          </a:xfrm>
        </p:spPr>
        <p:txBody>
          <a:bodyPr/>
          <a:lstStyle/>
          <a:p>
            <a:r>
              <a:rPr lang="en-US" dirty="0"/>
              <a:t>Update on Power BI for embedded analytics</a:t>
            </a:r>
          </a:p>
        </p:txBody>
      </p:sp>
      <p:sp>
        <p:nvSpPr>
          <p:cNvPr id="47" name="Rectangle 46">
            <a:extLst>
              <a:ext uri="{FF2B5EF4-FFF2-40B4-BE49-F238E27FC236}">
                <a16:creationId xmlns:a16="http://schemas.microsoft.com/office/drawing/2014/main" id="{C24B3F22-5FAC-414A-8476-AAA7A47D6062}"/>
              </a:ext>
            </a:extLst>
          </p:cNvPr>
          <p:cNvSpPr/>
          <p:nvPr/>
        </p:nvSpPr>
        <p:spPr bwMode="auto">
          <a:xfrm>
            <a:off x="642749" y="2093844"/>
            <a:ext cx="3562978" cy="850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078">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Unlocking Power BI for ISVs</a:t>
            </a:r>
          </a:p>
          <a:p>
            <a:pPr defTabSz="913927" fontAlgn="base">
              <a:lnSpc>
                <a:spcPct val="90000"/>
              </a:lnSpc>
              <a:spcBef>
                <a:spcPts val="196"/>
              </a:spcBef>
              <a:spcAft>
                <a:spcPts val="294"/>
              </a:spcAft>
              <a:defRPr/>
            </a:pPr>
            <a:r>
              <a:rPr lang="en-US" sz="1078" kern="0">
                <a:gradFill>
                  <a:gsLst>
                    <a:gs pos="2917">
                      <a:schemeClr val="tx1"/>
                    </a:gs>
                    <a:gs pos="100000">
                      <a:schemeClr val="tx1"/>
                    </a:gs>
                  </a:gsLst>
                  <a:lin ang="5400000" scaled="0"/>
                </a:gradFill>
                <a:cs typeface="Segoe UI" panose="020B0502040204020203" pitchFamily="34" charset="0"/>
              </a:rPr>
              <a:t>All Power BI service capabilities can be used in apps</a:t>
            </a:r>
          </a:p>
          <a:p>
            <a:pPr defTabSz="913927" fontAlgn="base">
              <a:lnSpc>
                <a:spcPct val="90000"/>
              </a:lnSpc>
              <a:spcBef>
                <a:spcPts val="196"/>
              </a:spcBef>
              <a:spcAft>
                <a:spcPts val="294"/>
              </a:spcAft>
              <a:defRPr/>
            </a:pPr>
            <a:r>
              <a:rPr lang="en-US" sz="1078" kern="0">
                <a:gradFill>
                  <a:gsLst>
                    <a:gs pos="2917">
                      <a:schemeClr val="tx1"/>
                    </a:gs>
                    <a:gs pos="100000">
                      <a:schemeClr val="tx1"/>
                    </a:gs>
                  </a:gsLst>
                  <a:lin ang="5400000" scaled="0"/>
                </a:gradFill>
                <a:cs typeface="Segoe UI" panose="020B0502040204020203" pitchFamily="34" charset="0"/>
              </a:rPr>
              <a:t>Unified API for integrating and embedding Power BI</a:t>
            </a:r>
          </a:p>
        </p:txBody>
      </p:sp>
      <p:sp>
        <p:nvSpPr>
          <p:cNvPr id="48" name="Rectangle 47">
            <a:extLst>
              <a:ext uri="{FF2B5EF4-FFF2-40B4-BE49-F238E27FC236}">
                <a16:creationId xmlns:a16="http://schemas.microsoft.com/office/drawing/2014/main" id="{9D62FC6D-9C4B-4708-883B-E5BE2018D31B}"/>
              </a:ext>
            </a:extLst>
          </p:cNvPr>
          <p:cNvSpPr/>
          <p:nvPr/>
        </p:nvSpPr>
        <p:spPr bwMode="auto">
          <a:xfrm>
            <a:off x="642749" y="3028771"/>
            <a:ext cx="3562978" cy="78800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078">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Scale and performance</a:t>
            </a:r>
          </a:p>
          <a:p>
            <a:pPr defTabSz="913927" fontAlgn="base">
              <a:lnSpc>
                <a:spcPct val="90000"/>
              </a:lnSpc>
              <a:spcBef>
                <a:spcPts val="196"/>
              </a:spcBef>
              <a:spcAft>
                <a:spcPts val="196"/>
              </a:spcAft>
              <a:defRPr/>
            </a:pPr>
            <a:r>
              <a:rPr lang="en-US" sz="1078" kern="0">
                <a:gradFill>
                  <a:gsLst>
                    <a:gs pos="2917">
                      <a:schemeClr val="tx1"/>
                    </a:gs>
                    <a:gs pos="100000">
                      <a:schemeClr val="tx1"/>
                    </a:gs>
                  </a:gsLst>
                  <a:lin ang="5400000" scaled="0"/>
                </a:gradFill>
                <a:cs typeface="Segoe UI" panose="020B0502040204020203" pitchFamily="34" charset="0"/>
              </a:rPr>
              <a:t>Increased capacity and model sizes, faster refresh rates, performance isolation, and other capabilities</a:t>
            </a:r>
          </a:p>
        </p:txBody>
      </p:sp>
      <p:sp>
        <p:nvSpPr>
          <p:cNvPr id="49" name="Rectangle 48">
            <a:extLst>
              <a:ext uri="{FF2B5EF4-FFF2-40B4-BE49-F238E27FC236}">
                <a16:creationId xmlns:a16="http://schemas.microsoft.com/office/drawing/2014/main" id="{DBDD6EF9-716C-4A1B-B03A-76B7604FED1B}"/>
              </a:ext>
            </a:extLst>
          </p:cNvPr>
          <p:cNvSpPr/>
          <p:nvPr/>
        </p:nvSpPr>
        <p:spPr bwMode="auto">
          <a:xfrm>
            <a:off x="642749" y="3900337"/>
            <a:ext cx="3562978" cy="6386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078">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Predictable costs</a:t>
            </a:r>
          </a:p>
          <a:p>
            <a:pPr defTabSz="913927" fontAlgn="base">
              <a:lnSpc>
                <a:spcPct val="90000"/>
              </a:lnSpc>
              <a:spcBef>
                <a:spcPts val="196"/>
              </a:spcBef>
              <a:spcAft>
                <a:spcPts val="196"/>
              </a:spcAft>
              <a:defRPr/>
            </a:pPr>
            <a:r>
              <a:rPr lang="en-US" sz="1078">
                <a:gradFill>
                  <a:gsLst>
                    <a:gs pos="2917">
                      <a:schemeClr val="tx1"/>
                    </a:gs>
                    <a:gs pos="100000">
                      <a:schemeClr val="tx1"/>
                    </a:gs>
                  </a:gsLst>
                  <a:lin ang="5400000" scaled="0"/>
                </a:gradFill>
              </a:rPr>
              <a:t>Licensed by capacity units delivering predictable costs </a:t>
            </a:r>
            <a:endParaRPr lang="en-US" sz="1078">
              <a:gradFill>
                <a:gsLst>
                  <a:gs pos="2917">
                    <a:schemeClr val="tx1"/>
                  </a:gs>
                  <a:gs pos="100000">
                    <a:schemeClr val="tx1"/>
                  </a:gs>
                </a:gsLst>
                <a:lin ang="5400000" scaled="0"/>
              </a:gradFill>
              <a:latin typeface="Segoe UI Semilight"/>
            </a:endParaRPr>
          </a:p>
        </p:txBody>
      </p:sp>
      <p:grpSp>
        <p:nvGrpSpPr>
          <p:cNvPr id="16" name="Group 15"/>
          <p:cNvGrpSpPr/>
          <p:nvPr/>
        </p:nvGrpSpPr>
        <p:grpSpPr>
          <a:xfrm>
            <a:off x="6589760" y="5068285"/>
            <a:ext cx="1612351" cy="1216822"/>
            <a:chOff x="7616341" y="5256504"/>
            <a:chExt cx="1644682" cy="1241222"/>
          </a:xfrm>
        </p:grpSpPr>
        <p:sp>
          <p:nvSpPr>
            <p:cNvPr id="46" name="TextBox 45">
              <a:extLst>
                <a:ext uri="{FF2B5EF4-FFF2-40B4-BE49-F238E27FC236}">
                  <a16:creationId xmlns:a16="http://schemas.microsoft.com/office/drawing/2014/main" id="{5F7FF7BD-F92B-48DB-95B4-7B53A3EC0221}"/>
                </a:ext>
              </a:extLst>
            </p:cNvPr>
            <p:cNvSpPr txBox="1"/>
            <p:nvPr/>
          </p:nvSpPr>
          <p:spPr>
            <a:xfrm>
              <a:off x="7616341" y="6282282"/>
              <a:ext cx="1644682" cy="215444"/>
            </a:xfrm>
            <a:prstGeom prst="rect">
              <a:avLst/>
            </a:prstGeom>
            <a:noFill/>
          </p:spPr>
          <p:txBody>
            <a:bodyPr wrap="none" lIns="0" tIns="0" rIns="0" bIns="0" rtlCol="0">
              <a:spAutoFit/>
            </a:bodyPr>
            <a:lstStyle/>
            <a:p>
              <a:pPr algn="ctr" defTabSz="896214">
                <a:defRPr/>
              </a:pPr>
              <a:r>
                <a:rPr lang="en-US" sz="1372" kern="0">
                  <a:gradFill>
                    <a:gsLst>
                      <a:gs pos="2917">
                        <a:schemeClr val="tx1"/>
                      </a:gs>
                      <a:gs pos="100000">
                        <a:schemeClr val="tx1"/>
                      </a:gs>
                    </a:gsLst>
                    <a:lin ang="0" scaled="0"/>
                  </a:gradFill>
                  <a:latin typeface="Segoe UI Semibold" panose="020B0702040204020203" pitchFamily="34" charset="0"/>
                  <a:cs typeface="Segoe UI Semibold" panose="020B0702040204020203" pitchFamily="34" charset="0"/>
                </a:rPr>
                <a:t>Power BI Embedded</a:t>
              </a:r>
            </a:p>
          </p:txBody>
        </p:sp>
        <p:pic>
          <p:nvPicPr>
            <p:cNvPr id="3" name="Picture 2"/>
            <p:cNvPicPr>
              <a:picLocks noChangeAspect="1"/>
            </p:cNvPicPr>
            <p:nvPr/>
          </p:nvPicPr>
          <p:blipFill>
            <a:blip r:embed="rId3"/>
            <a:stretch>
              <a:fillRect/>
            </a:stretch>
          </p:blipFill>
          <p:spPr>
            <a:xfrm>
              <a:off x="7820449" y="5256504"/>
              <a:ext cx="1236465" cy="929057"/>
            </a:xfrm>
            <a:prstGeom prst="rect">
              <a:avLst/>
            </a:prstGeom>
          </p:spPr>
        </p:pic>
      </p:grpSp>
      <p:grpSp>
        <p:nvGrpSpPr>
          <p:cNvPr id="17" name="Group 16"/>
          <p:cNvGrpSpPr/>
          <p:nvPr/>
        </p:nvGrpSpPr>
        <p:grpSpPr>
          <a:xfrm>
            <a:off x="4733578" y="5106906"/>
            <a:ext cx="1600759" cy="1178201"/>
            <a:chOff x="5799138" y="5295900"/>
            <a:chExt cx="1632858" cy="1201826"/>
          </a:xfrm>
        </p:grpSpPr>
        <p:pic>
          <p:nvPicPr>
            <p:cNvPr id="73" name="Picture 2" descr="Image result for Power BI Embedded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138" y="5295900"/>
              <a:ext cx="1632858" cy="857250"/>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p:cNvPr>
            <p:cNvSpPr txBox="1"/>
            <p:nvPr/>
          </p:nvSpPr>
          <p:spPr>
            <a:xfrm>
              <a:off x="6237536" y="6282282"/>
              <a:ext cx="771044" cy="215444"/>
            </a:xfrm>
            <a:prstGeom prst="rect">
              <a:avLst/>
            </a:prstGeom>
            <a:noFill/>
          </p:spPr>
          <p:txBody>
            <a:bodyPr wrap="none" lIns="0" tIns="0" rIns="0" bIns="0" rtlCol="0">
              <a:spAutoFit/>
            </a:bodyPr>
            <a:lstStyle/>
            <a:p>
              <a:pPr algn="ctr" defTabSz="896214">
                <a:defRPr/>
              </a:pPr>
              <a:r>
                <a:rPr lang="en-US" sz="1372" kern="0">
                  <a:gradFill>
                    <a:gsLst>
                      <a:gs pos="2917">
                        <a:schemeClr val="tx1"/>
                      </a:gs>
                      <a:gs pos="100000">
                        <a:schemeClr val="tx1"/>
                      </a:gs>
                    </a:gsLst>
                    <a:lin ang="0" scaled="0"/>
                  </a:gradFill>
                  <a:latin typeface="Segoe UI Semibold" panose="020B0702040204020203" pitchFamily="34" charset="0"/>
                  <a:cs typeface="Segoe UI Semibold" panose="020B0702040204020203" pitchFamily="34" charset="0"/>
                </a:rPr>
                <a:t>Power BI </a:t>
              </a:r>
            </a:p>
          </p:txBody>
        </p:sp>
      </p:grpSp>
      <p:grpSp>
        <p:nvGrpSpPr>
          <p:cNvPr id="25" name="Group 24"/>
          <p:cNvGrpSpPr/>
          <p:nvPr/>
        </p:nvGrpSpPr>
        <p:grpSpPr>
          <a:xfrm>
            <a:off x="8208004" y="4921143"/>
            <a:ext cx="3318875" cy="1406995"/>
            <a:chOff x="8372591" y="5106412"/>
            <a:chExt cx="3385425" cy="1435208"/>
          </a:xfrm>
        </p:grpSpPr>
        <p:sp>
          <p:nvSpPr>
            <p:cNvPr id="52" name="TextBox 51">
              <a:extLst>
                <a:ext uri="{FF2B5EF4-FFF2-40B4-BE49-F238E27FC236}">
                  <a16:creationId xmlns:a16="http://schemas.microsoft.com/office/drawing/2014/main" id="{7217EB34-ED0F-49F3-8605-C9DB1F52A47E}"/>
                </a:ext>
              </a:extLst>
            </p:cNvPr>
            <p:cNvSpPr txBox="1"/>
            <p:nvPr/>
          </p:nvSpPr>
          <p:spPr>
            <a:xfrm>
              <a:off x="10032672" y="6044431"/>
              <a:ext cx="766748" cy="353623"/>
            </a:xfrm>
            <a:prstGeom prst="rect">
              <a:avLst/>
            </a:prstGeom>
            <a:noFill/>
          </p:spPr>
          <p:txBody>
            <a:bodyPr wrap="none" lIns="143428" tIns="89642" rIns="143428" bIns="89642" rtlCol="0" anchor="ctr">
              <a:spAutoFit/>
            </a:bodyPr>
            <a:lstStyle/>
            <a:p>
              <a:pPr algn="ctr" defTabSz="896042">
                <a:defRPr/>
              </a:pPr>
              <a:r>
                <a:rPr lang="en-US" sz="1076" kern="0">
                  <a:solidFill>
                    <a:srgbClr val="353535"/>
                  </a:solidFill>
                  <a:latin typeface="Segoe UI Semibold" panose="020B0702040204020203" pitchFamily="34" charset="0"/>
                  <a:cs typeface="Segoe UI Semibold" panose="020B0702040204020203" pitchFamily="34" charset="0"/>
                </a:rPr>
                <a:t>Analyst</a:t>
              </a:r>
            </a:p>
          </p:txBody>
        </p:sp>
        <p:sp>
          <p:nvSpPr>
            <p:cNvPr id="53" name="Freeform: Shape 52">
              <a:extLst>
                <a:ext uri="{FF2B5EF4-FFF2-40B4-BE49-F238E27FC236}">
                  <a16:creationId xmlns:a16="http://schemas.microsoft.com/office/drawing/2014/main" id="{768B1F27-61ED-4816-B5E4-871EECA469A8}"/>
                </a:ext>
              </a:extLst>
            </p:cNvPr>
            <p:cNvSpPr/>
            <p:nvPr/>
          </p:nvSpPr>
          <p:spPr>
            <a:xfrm>
              <a:off x="9495007" y="5786564"/>
              <a:ext cx="509184" cy="612181"/>
            </a:xfrm>
            <a:custGeom>
              <a:avLst/>
              <a:gdLst>
                <a:gd name="connsiteX0" fmla="*/ 239662 w 479324"/>
                <a:gd name="connsiteY0" fmla="*/ 278848 h 576282"/>
                <a:gd name="connsiteX1" fmla="*/ 296592 w 479324"/>
                <a:gd name="connsiteY1" fmla="*/ 322698 h 576282"/>
                <a:gd name="connsiteX2" fmla="*/ 239661 w 479324"/>
                <a:gd name="connsiteY2" fmla="*/ 510648 h 576282"/>
                <a:gd name="connsiteX3" fmla="*/ 182732 w 479324"/>
                <a:gd name="connsiteY3" fmla="*/ 322698 h 576282"/>
                <a:gd name="connsiteX4" fmla="*/ 355416 w 479324"/>
                <a:gd name="connsiteY4" fmla="*/ 255778 h 576282"/>
                <a:gd name="connsiteX5" fmla="*/ 425906 w 479324"/>
                <a:gd name="connsiteY5" fmla="*/ 255778 h 576282"/>
                <a:gd name="connsiteX6" fmla="*/ 479324 w 479324"/>
                <a:gd name="connsiteY6" fmla="*/ 309197 h 576282"/>
                <a:gd name="connsiteX7" fmla="*/ 479324 w 479324"/>
                <a:gd name="connsiteY7" fmla="*/ 522864 h 576282"/>
                <a:gd name="connsiteX8" fmla="*/ 425906 w 479324"/>
                <a:gd name="connsiteY8" fmla="*/ 576282 h 576282"/>
                <a:gd name="connsiteX9" fmla="*/ 258440 w 479324"/>
                <a:gd name="connsiteY9" fmla="*/ 576282 h 576282"/>
                <a:gd name="connsiteX10" fmla="*/ 53419 w 479324"/>
                <a:gd name="connsiteY10" fmla="*/ 255778 h 576282"/>
                <a:gd name="connsiteX11" fmla="*/ 123908 w 479324"/>
                <a:gd name="connsiteY11" fmla="*/ 255778 h 576282"/>
                <a:gd name="connsiteX12" fmla="*/ 220884 w 479324"/>
                <a:gd name="connsiteY12" fmla="*/ 576282 h 576282"/>
                <a:gd name="connsiteX13" fmla="*/ 53419 w 479324"/>
                <a:gd name="connsiteY13" fmla="*/ 576282 h 576282"/>
                <a:gd name="connsiteX14" fmla="*/ 0 w 479324"/>
                <a:gd name="connsiteY14" fmla="*/ 522864 h 576282"/>
                <a:gd name="connsiteX15" fmla="*/ 0 w 479324"/>
                <a:gd name="connsiteY15" fmla="*/ 309197 h 576282"/>
                <a:gd name="connsiteX16" fmla="*/ 53419 w 479324"/>
                <a:gd name="connsiteY16" fmla="*/ 255778 h 576282"/>
                <a:gd name="connsiteX17" fmla="*/ 239662 w 479324"/>
                <a:gd name="connsiteY17" fmla="*/ 0 h 576282"/>
                <a:gd name="connsiteX18" fmla="*/ 359991 w 479324"/>
                <a:gd name="connsiteY18" fmla="*/ 120328 h 576282"/>
                <a:gd name="connsiteX19" fmla="*/ 239662 w 479324"/>
                <a:gd name="connsiteY19" fmla="*/ 240657 h 576282"/>
                <a:gd name="connsiteX20" fmla="*/ 119333 w 479324"/>
                <a:gd name="connsiteY20" fmla="*/ 120328 h 576282"/>
                <a:gd name="connsiteX21" fmla="*/ 239662 w 479324"/>
                <a:gd name="connsiteY21" fmla="*/ 0 h 5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324" h="576282">
                  <a:moveTo>
                    <a:pt x="239662" y="278848"/>
                  </a:moveTo>
                  <a:lnTo>
                    <a:pt x="296592" y="322698"/>
                  </a:lnTo>
                  <a:lnTo>
                    <a:pt x="239661" y="510648"/>
                  </a:lnTo>
                  <a:lnTo>
                    <a:pt x="182732" y="322698"/>
                  </a:lnTo>
                  <a:close/>
                  <a:moveTo>
                    <a:pt x="355416" y="255778"/>
                  </a:moveTo>
                  <a:lnTo>
                    <a:pt x="425906" y="255778"/>
                  </a:lnTo>
                  <a:cubicBezTo>
                    <a:pt x="455408" y="255778"/>
                    <a:pt x="479324" y="279695"/>
                    <a:pt x="479324" y="309197"/>
                  </a:cubicBezTo>
                  <a:lnTo>
                    <a:pt x="479324" y="522864"/>
                  </a:lnTo>
                  <a:cubicBezTo>
                    <a:pt x="479324" y="552366"/>
                    <a:pt x="455408" y="576282"/>
                    <a:pt x="425906" y="576282"/>
                  </a:cubicBezTo>
                  <a:lnTo>
                    <a:pt x="258440" y="576282"/>
                  </a:lnTo>
                  <a:close/>
                  <a:moveTo>
                    <a:pt x="53419" y="255778"/>
                  </a:moveTo>
                  <a:lnTo>
                    <a:pt x="123908" y="255778"/>
                  </a:lnTo>
                  <a:lnTo>
                    <a:pt x="220884" y="576282"/>
                  </a:lnTo>
                  <a:lnTo>
                    <a:pt x="53419" y="576282"/>
                  </a:lnTo>
                  <a:cubicBezTo>
                    <a:pt x="23917" y="576282"/>
                    <a:pt x="0" y="552366"/>
                    <a:pt x="0" y="522864"/>
                  </a:cubicBezTo>
                  <a:lnTo>
                    <a:pt x="0" y="309197"/>
                  </a:lnTo>
                  <a:cubicBezTo>
                    <a:pt x="0" y="279695"/>
                    <a:pt x="23917" y="255778"/>
                    <a:pt x="53419" y="255778"/>
                  </a:cubicBezTo>
                  <a:close/>
                  <a:moveTo>
                    <a:pt x="239662" y="0"/>
                  </a:moveTo>
                  <a:cubicBezTo>
                    <a:pt x="306118" y="0"/>
                    <a:pt x="359991" y="53873"/>
                    <a:pt x="359991" y="120328"/>
                  </a:cubicBezTo>
                  <a:cubicBezTo>
                    <a:pt x="359991" y="186784"/>
                    <a:pt x="306118" y="240657"/>
                    <a:pt x="239662" y="240657"/>
                  </a:cubicBezTo>
                  <a:cubicBezTo>
                    <a:pt x="173206" y="240657"/>
                    <a:pt x="119333" y="186784"/>
                    <a:pt x="119333" y="120328"/>
                  </a:cubicBezTo>
                  <a:cubicBezTo>
                    <a:pt x="119333" y="53873"/>
                    <a:pt x="173206" y="0"/>
                    <a:pt x="2396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178"/>
              <a:endParaRPr lang="en-US" sz="1765">
                <a:solidFill>
                  <a:srgbClr val="353535"/>
                </a:solidFill>
                <a:latin typeface="Segoe UI Semilight"/>
              </a:endParaRPr>
            </a:p>
          </p:txBody>
        </p:sp>
        <p:sp>
          <p:nvSpPr>
            <p:cNvPr id="55" name="TextBox 54">
              <a:extLst>
                <a:ext uri="{FF2B5EF4-FFF2-40B4-BE49-F238E27FC236}">
                  <a16:creationId xmlns:a16="http://schemas.microsoft.com/office/drawing/2014/main" id="{8AD2F677-6FC8-439E-A319-E62A552B3353}"/>
                </a:ext>
              </a:extLst>
            </p:cNvPr>
            <p:cNvSpPr txBox="1"/>
            <p:nvPr/>
          </p:nvSpPr>
          <p:spPr>
            <a:xfrm>
              <a:off x="10032672" y="5357384"/>
              <a:ext cx="1725344" cy="353815"/>
            </a:xfrm>
            <a:prstGeom prst="rect">
              <a:avLst/>
            </a:prstGeom>
            <a:noFill/>
          </p:spPr>
          <p:txBody>
            <a:bodyPr wrap="none" lIns="143428" tIns="89642" rIns="143428" bIns="89642" rtlCol="0">
              <a:spAutoFit/>
            </a:bodyPr>
            <a:lstStyle/>
            <a:p>
              <a:pPr defTabSz="896214">
                <a:defRPr/>
              </a:pPr>
              <a:r>
                <a:rPr lang="en-US" sz="1077" kern="0">
                  <a:solidFill>
                    <a:srgbClr val="353535"/>
                  </a:solidFill>
                  <a:latin typeface="Segoe UI Semibold" panose="020B0702040204020203" pitchFamily="34" charset="0"/>
                  <a:cs typeface="Segoe UI Semibold" panose="020B0702040204020203" pitchFamily="34" charset="0"/>
                </a:rPr>
                <a:t>Application Developer</a:t>
              </a:r>
            </a:p>
          </p:txBody>
        </p:sp>
        <p:grpSp>
          <p:nvGrpSpPr>
            <p:cNvPr id="56" name="Group 55">
              <a:extLst>
                <a:ext uri="{FF2B5EF4-FFF2-40B4-BE49-F238E27FC236}">
                  <a16:creationId xmlns:a16="http://schemas.microsoft.com/office/drawing/2014/main" id="{A3436E21-A27B-4084-8A5B-DE20E19D03E2}"/>
                </a:ext>
              </a:extLst>
            </p:cNvPr>
            <p:cNvGrpSpPr>
              <a:grpSpLocks noChangeAspect="1"/>
            </p:cNvGrpSpPr>
            <p:nvPr/>
          </p:nvGrpSpPr>
          <p:grpSpPr>
            <a:xfrm flipH="1">
              <a:off x="9495007" y="5108801"/>
              <a:ext cx="536236" cy="555383"/>
              <a:chOff x="3807371" y="2914650"/>
              <a:chExt cx="637629" cy="660397"/>
            </a:xfrm>
            <a:solidFill>
              <a:schemeClr val="accent2"/>
            </a:solidFill>
          </p:grpSpPr>
          <p:sp>
            <p:nvSpPr>
              <p:cNvPr id="57" name="Oval 56">
                <a:extLst>
                  <a:ext uri="{FF2B5EF4-FFF2-40B4-BE49-F238E27FC236}">
                    <a16:creationId xmlns:a16="http://schemas.microsoft.com/office/drawing/2014/main" id="{D035C2AB-2468-4ED8-8016-56E24F202B52}"/>
                  </a:ext>
                </a:extLst>
              </p:cNvPr>
              <p:cNvSpPr/>
              <p:nvPr/>
            </p:nvSpPr>
            <p:spPr>
              <a:xfrm>
                <a:off x="4054475" y="2914650"/>
                <a:ext cx="273050" cy="2730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698">
                  <a:defRPr/>
                </a:pPr>
                <a:endParaRPr lang="en-IN" kern="0">
                  <a:solidFill>
                    <a:prstClr val="white"/>
                  </a:solidFill>
                  <a:latin typeface="Segoe UI Semilight"/>
                </a:endParaRPr>
              </a:p>
            </p:txBody>
          </p:sp>
          <p:sp>
            <p:nvSpPr>
              <p:cNvPr id="58" name="Freeform 31">
                <a:extLst>
                  <a:ext uri="{FF2B5EF4-FFF2-40B4-BE49-F238E27FC236}">
                    <a16:creationId xmlns:a16="http://schemas.microsoft.com/office/drawing/2014/main" id="{A3A71AC5-CE92-45E9-8ED7-34FD838745DB}"/>
                  </a:ext>
                </a:extLst>
              </p:cNvPr>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698">
                  <a:defRPr/>
                </a:pPr>
                <a:endParaRPr lang="en-IN" kern="0">
                  <a:solidFill>
                    <a:prstClr val="white"/>
                  </a:solidFill>
                  <a:latin typeface="Segoe UI Semilight"/>
                </a:endParaRPr>
              </a:p>
            </p:txBody>
          </p:sp>
          <p:sp>
            <p:nvSpPr>
              <p:cNvPr id="59" name="Freeform 33">
                <a:extLst>
                  <a:ext uri="{FF2B5EF4-FFF2-40B4-BE49-F238E27FC236}">
                    <a16:creationId xmlns:a16="http://schemas.microsoft.com/office/drawing/2014/main" id="{877DFA7C-60E1-46FA-9B1E-5DEEA89B7060}"/>
                  </a:ext>
                </a:extLst>
              </p:cNvPr>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698">
                  <a:defRPr/>
                </a:pPr>
                <a:endParaRPr lang="en-IN" kern="0">
                  <a:solidFill>
                    <a:prstClr val="white"/>
                  </a:solidFill>
                  <a:latin typeface="Segoe UI Semilight"/>
                </a:endParaRPr>
              </a:p>
            </p:txBody>
          </p:sp>
        </p:grpSp>
        <p:sp>
          <p:nvSpPr>
            <p:cNvPr id="63" name="Left Bracket 62">
              <a:extLst>
                <a:ext uri="{FF2B5EF4-FFF2-40B4-BE49-F238E27FC236}">
                  <a16:creationId xmlns:a16="http://schemas.microsoft.com/office/drawing/2014/main" id="{7E805255-938F-46D8-B08F-8D944108B0CC}"/>
                </a:ext>
              </a:extLst>
            </p:cNvPr>
            <p:cNvSpPr/>
            <p:nvPr/>
          </p:nvSpPr>
          <p:spPr>
            <a:xfrm rot="10800000" flipH="1">
              <a:off x="9075422" y="5106412"/>
              <a:ext cx="215628" cy="1435208"/>
            </a:xfrm>
            <a:prstGeom prst="leftBracket">
              <a:avLst>
                <a:gd name="adj" fmla="val 72258"/>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endParaRPr lang="en-US" b="1">
                <a:solidFill>
                  <a:srgbClr val="353535"/>
                </a:solidFill>
                <a:latin typeface="Segoe UI Semilight"/>
              </a:endParaRPr>
            </a:p>
          </p:txBody>
        </p:sp>
        <p:grpSp>
          <p:nvGrpSpPr>
            <p:cNvPr id="19" name="Group 18"/>
            <p:cNvGrpSpPr/>
            <p:nvPr/>
          </p:nvGrpSpPr>
          <p:grpSpPr>
            <a:xfrm rot="5400000">
              <a:off x="8385891" y="5559102"/>
              <a:ext cx="421722" cy="448322"/>
              <a:chOff x="8755413" y="4080952"/>
              <a:chExt cx="421722" cy="448322"/>
            </a:xfrm>
          </p:grpSpPr>
          <p:sp>
            <p:nvSpPr>
              <p:cNvPr id="74" name="Up Arrow 51">
                <a:extLst/>
              </p:cNvPr>
              <p:cNvSpPr/>
              <p:nvPr/>
            </p:nvSpPr>
            <p:spPr>
              <a:xfrm>
                <a:off x="8755413" y="4080953"/>
                <a:ext cx="190959" cy="448321"/>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sp>
            <p:nvSpPr>
              <p:cNvPr id="75" name="Up Arrow 51">
                <a:extLst/>
              </p:cNvPr>
              <p:cNvSpPr/>
              <p:nvPr/>
            </p:nvSpPr>
            <p:spPr>
              <a:xfrm rot="10800000">
                <a:off x="8986176" y="4080952"/>
                <a:ext cx="190959" cy="448321"/>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defRPr/>
                </a:pPr>
                <a:endParaRPr lang="en-US" sz="1765" kern="0">
                  <a:solidFill>
                    <a:sysClr val="windowText" lastClr="000000"/>
                  </a:solidFill>
                  <a:latin typeface="Segoe UI"/>
                </a:endParaRPr>
              </a:p>
            </p:txBody>
          </p:sp>
        </p:grpSp>
      </p:grpSp>
      <p:cxnSp>
        <p:nvCxnSpPr>
          <p:cNvPr id="5" name="Straight Connector 4"/>
          <p:cNvCxnSpPr>
            <a:cxnSpLocks/>
          </p:cNvCxnSpPr>
          <p:nvPr/>
        </p:nvCxnSpPr>
        <p:spPr>
          <a:xfrm>
            <a:off x="448213" y="2024446"/>
            <a:ext cx="0" cy="49723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endCxn id="47" idx="1"/>
          </p:cNvCxnSpPr>
          <p:nvPr/>
        </p:nvCxnSpPr>
        <p:spPr>
          <a:xfrm>
            <a:off x="448213" y="2519278"/>
            <a:ext cx="194536"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448213" y="3422776"/>
            <a:ext cx="194536"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448213" y="4219664"/>
            <a:ext cx="194536" cy="0"/>
          </a:xfrm>
          <a:prstGeom prst="straightConnector1">
            <a:avLst/>
          </a:prstGeom>
          <a:ln w="19050">
            <a:solidFill>
              <a:schemeClr val="accent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a:off x="448213" y="2444645"/>
            <a:ext cx="0" cy="98279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cxnSpLocks/>
          </p:cNvCxnSpPr>
          <p:nvPr/>
        </p:nvCxnSpPr>
        <p:spPr>
          <a:xfrm>
            <a:off x="448213" y="2024447"/>
            <a:ext cx="0" cy="219904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62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3.32653E-6 -4.90695E-6 L 3.32653E-6 0.06582 " pathEditMode="relative" rAng="0" ptsTypes="AA">
                                      <p:cBhvr>
                                        <p:cTn id="9" dur="750" spd="-100000" fill="hold"/>
                                        <p:tgtEl>
                                          <p:spTgt spid="16"/>
                                        </p:tgtEl>
                                        <p:attrNameLst>
                                          <p:attrName>ppt_x</p:attrName>
                                          <p:attrName>ppt_y</p:attrName>
                                        </p:attrNameLst>
                                      </p:cBhvr>
                                      <p:rCtr x="0" y="3291"/>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0"/>
                                  </p:stCondLst>
                                  <p:childTnLst>
                                    <p:animMotion origin="layout" path="M 5.89737E-7 1.53427E-6 L 5.89737E-7 0.06355 " pathEditMode="relative" rAng="0" ptsTypes="AA">
                                      <p:cBhvr>
                                        <p:cTn id="14" dur="750" spd="-100000" fill="hold"/>
                                        <p:tgtEl>
                                          <p:spTgt spid="17"/>
                                        </p:tgtEl>
                                        <p:attrNameLst>
                                          <p:attrName>ppt_x</p:attrName>
                                          <p:attrName>ppt_y</p:attrName>
                                        </p:attrNameLst>
                                      </p:cBhvr>
                                      <p:rCtr x="0" y="3177"/>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63" presetClass="path" presetSubtype="0" accel="100000" fill="hold" nodeType="withEffect">
                                  <p:stCondLst>
                                    <p:cond delay="0"/>
                                  </p:stCondLst>
                                  <p:childTnLst>
                                    <p:animMotion origin="layout" path="M 3.32653E-6 -4.90695E-6 L 0.25006 -4.90695E-6 " pathEditMode="relative" rAng="0" ptsTypes="AA">
                                      <p:cBhvr>
                                        <p:cTn id="21" dur="750" fill="hold"/>
                                        <p:tgtEl>
                                          <p:spTgt spid="16"/>
                                        </p:tgtEl>
                                        <p:attrNameLst>
                                          <p:attrName>ppt_x</p:attrName>
                                          <p:attrName>ppt_y</p:attrName>
                                        </p:attrNameLst>
                                      </p:cBhvr>
                                      <p:rCtr x="12497" y="0"/>
                                    </p:animMotion>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63" presetClass="path" presetSubtype="0" decel="100000" fill="hold" nodeType="withEffect">
                                  <p:stCondLst>
                                    <p:cond delay="0"/>
                                  </p:stCondLst>
                                  <p:childTnLst>
                                    <p:animMotion origin="layout" path="M 5.89737E-7 1.53427E-6 L 0.15216 -0.00273 " pathEditMode="relative" rAng="0" ptsTypes="AA">
                                      <p:cBhvr>
                                        <p:cTn id="26" dur="750" fill="hold"/>
                                        <p:tgtEl>
                                          <p:spTgt spid="17"/>
                                        </p:tgtEl>
                                        <p:attrNameLst>
                                          <p:attrName>ppt_x</p:attrName>
                                          <p:attrName>ppt_y</p:attrName>
                                        </p:attrNameLst>
                                      </p:cBhvr>
                                      <p:rCtr x="7608" y="-136"/>
                                    </p:animMotion>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63" presetClass="path" presetSubtype="0" decel="100000" fill="hold" nodeType="withEffect">
                                  <p:stCondLst>
                                    <p:cond delay="0"/>
                                  </p:stCondLst>
                                  <p:childTnLst>
                                    <p:animMotion origin="layout" path="M -2.82614E-6 4.87971E-6 L 0.05668 4.87971E-6 " pathEditMode="relative" rAng="0" ptsTypes="AA">
                                      <p:cBhvr>
                                        <p:cTn id="32" dur="750" spd="-100000" fill="hold"/>
                                        <p:tgtEl>
                                          <p:spTgt spid="25"/>
                                        </p:tgtEl>
                                        <p:attrNameLst>
                                          <p:attrName>ppt_x</p:attrName>
                                          <p:attrName>ppt_y</p:attrName>
                                        </p:attrNameLst>
                                      </p:cBhvr>
                                      <p:rCtr x="2834" y="0"/>
                                    </p:animMotion>
                                  </p:childTnLst>
                                </p:cTn>
                              </p:par>
                              <p:par>
                                <p:cTn id="33" presetID="10" presetClass="entr" presetSubtype="0"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35" presetClass="path" presetSubtype="0" decel="100000" fill="hold" grpId="1" nodeType="withEffect">
                                  <p:stCondLst>
                                    <p:cond delay="500"/>
                                  </p:stCondLst>
                                  <p:childTnLst>
                                    <p:animMotion origin="layout" path="M 4.58259E-6 -3.90831E-6 L -0.04838 -3.90831E-6 " pathEditMode="relative" rAng="0" ptsTypes="AA">
                                      <p:cBhvr>
                                        <p:cTn id="37" dur="750" spd="-100000" fill="hold"/>
                                        <p:tgtEl>
                                          <p:spTgt spid="50"/>
                                        </p:tgtEl>
                                        <p:attrNameLst>
                                          <p:attrName>ppt_x</p:attrName>
                                          <p:attrName>ppt_y</p:attrName>
                                        </p:attrNameLst>
                                      </p:cBhvr>
                                      <p:rCtr x="-2425" y="0"/>
                                    </p:animMotion>
                                  </p:childTnLst>
                                </p:cTn>
                              </p:par>
                              <p:par>
                                <p:cTn id="38" presetID="22" presetClass="entr" presetSubtype="1" fill="hold" nodeType="withEffect">
                                  <p:stCondLst>
                                    <p:cond delay="750"/>
                                  </p:stCondLst>
                                  <p:childTnLst>
                                    <p:set>
                                      <p:cBhvr>
                                        <p:cTn id="39" dur="1" fill="hold">
                                          <p:stCondLst>
                                            <p:cond delay="0"/>
                                          </p:stCondLst>
                                        </p:cTn>
                                        <p:tgtEl>
                                          <p:spTgt spid="5"/>
                                        </p:tgtEl>
                                        <p:attrNameLst>
                                          <p:attrName>style.visibility</p:attrName>
                                        </p:attrNameLst>
                                      </p:cBhvr>
                                      <p:to>
                                        <p:strVal val="visible"/>
                                      </p:to>
                                    </p:set>
                                    <p:animEffect transition="in" filter="wipe(up)">
                                      <p:cBhvr>
                                        <p:cTn id="40" dur="500"/>
                                        <p:tgtEl>
                                          <p:spTgt spid="5"/>
                                        </p:tgtEl>
                                      </p:cBhvr>
                                    </p:animEffect>
                                  </p:childTnLst>
                                </p:cTn>
                              </p:par>
                              <p:par>
                                <p:cTn id="41" presetID="22" presetClass="entr" presetSubtype="8" fill="hold" nodeType="withEffect">
                                  <p:stCondLst>
                                    <p:cond delay="85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63" presetClass="path" presetSubtype="0" decel="100000" fill="hold" grpId="1" nodeType="withEffect">
                                  <p:stCondLst>
                                    <p:cond delay="1000"/>
                                  </p:stCondLst>
                                  <p:childTnLst>
                                    <p:animMotion origin="layout" path="M 9.57365E-7 3.49069E-6 L 0.0337 3.49069E-6 " pathEditMode="relative" rAng="0" ptsTypes="AA">
                                      <p:cBhvr>
                                        <p:cTn id="48" dur="750" spd="-100000" fill="hold"/>
                                        <p:tgtEl>
                                          <p:spTgt spid="47"/>
                                        </p:tgtEl>
                                        <p:attrNameLst>
                                          <p:attrName>ppt_x</p:attrName>
                                          <p:attrName>ppt_y</p:attrName>
                                        </p:attrNameLst>
                                      </p:cBhvr>
                                      <p:rCtr x="1685" y="0"/>
                                    </p:animMotion>
                                  </p:childTnLst>
                                </p:cTn>
                              </p:par>
                              <p:par>
                                <p:cTn id="49" presetID="22" presetClass="entr" presetSubtype="1" fill="hold" nodeType="withEffect">
                                  <p:stCondLst>
                                    <p:cond delay="900"/>
                                  </p:stCondLst>
                                  <p:childTnLst>
                                    <p:set>
                                      <p:cBhvr>
                                        <p:cTn id="50" dur="1" fill="hold">
                                          <p:stCondLst>
                                            <p:cond delay="0"/>
                                          </p:stCondLst>
                                        </p:cTn>
                                        <p:tgtEl>
                                          <p:spTgt spid="61"/>
                                        </p:tgtEl>
                                        <p:attrNameLst>
                                          <p:attrName>style.visibility</p:attrName>
                                        </p:attrNameLst>
                                      </p:cBhvr>
                                      <p:to>
                                        <p:strVal val="visible"/>
                                      </p:to>
                                    </p:set>
                                    <p:animEffect transition="in" filter="wipe(up)">
                                      <p:cBhvr>
                                        <p:cTn id="51" dur="500"/>
                                        <p:tgtEl>
                                          <p:spTgt spid="61"/>
                                        </p:tgtEl>
                                      </p:cBhvr>
                                    </p:animEffect>
                                  </p:childTnLst>
                                </p:cTn>
                              </p:par>
                              <p:par>
                                <p:cTn id="52" presetID="22" presetClass="entr" presetSubtype="8" fill="hold" nodeType="withEffect">
                                  <p:stCondLst>
                                    <p:cond delay="100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500"/>
                                        <p:tgtEl>
                                          <p:spTgt spid="54"/>
                                        </p:tgtEl>
                                      </p:cBhvr>
                                    </p:animEffect>
                                  </p:childTnLst>
                                </p:cTn>
                              </p:par>
                              <p:par>
                                <p:cTn id="55" presetID="10" presetClass="entr" presetSubtype="0" fill="hold" grpId="0" nodeType="withEffect">
                                  <p:stCondLst>
                                    <p:cond delay="115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63" presetClass="path" presetSubtype="0" decel="100000" fill="hold" grpId="1" nodeType="withEffect">
                                  <p:stCondLst>
                                    <p:cond delay="1150"/>
                                  </p:stCondLst>
                                  <p:childTnLst>
                                    <p:animMotion origin="layout" path="M 9.57365E-7 -2.14707E-6 L 0.0337 -2.14707E-6 " pathEditMode="relative" rAng="0" ptsTypes="AA">
                                      <p:cBhvr>
                                        <p:cTn id="59" dur="750" spd="-100000" fill="hold"/>
                                        <p:tgtEl>
                                          <p:spTgt spid="48"/>
                                        </p:tgtEl>
                                        <p:attrNameLst>
                                          <p:attrName>ppt_x</p:attrName>
                                          <p:attrName>ppt_y</p:attrName>
                                        </p:attrNameLst>
                                      </p:cBhvr>
                                      <p:rCtr x="1685" y="0"/>
                                    </p:animMotion>
                                  </p:childTnLst>
                                </p:cTn>
                              </p:par>
                              <p:par>
                                <p:cTn id="60" presetID="22" presetClass="entr" presetSubtype="1" fill="hold" nodeType="withEffect">
                                  <p:stCondLst>
                                    <p:cond delay="1050"/>
                                  </p:stCondLst>
                                  <p:childTnLst>
                                    <p:set>
                                      <p:cBhvr>
                                        <p:cTn id="61" dur="1" fill="hold">
                                          <p:stCondLst>
                                            <p:cond delay="0"/>
                                          </p:stCondLst>
                                        </p:cTn>
                                        <p:tgtEl>
                                          <p:spTgt spid="62"/>
                                        </p:tgtEl>
                                        <p:attrNameLst>
                                          <p:attrName>style.visibility</p:attrName>
                                        </p:attrNameLst>
                                      </p:cBhvr>
                                      <p:to>
                                        <p:strVal val="visible"/>
                                      </p:to>
                                    </p:set>
                                    <p:animEffect transition="in" filter="wipe(up)">
                                      <p:cBhvr>
                                        <p:cTn id="62" dur="500"/>
                                        <p:tgtEl>
                                          <p:spTgt spid="62"/>
                                        </p:tgtEl>
                                      </p:cBhvr>
                                    </p:animEffect>
                                  </p:childTnLst>
                                </p:cTn>
                              </p:par>
                              <p:par>
                                <p:cTn id="63" presetID="22" presetClass="entr" presetSubtype="8" fill="hold" nodeType="withEffect">
                                  <p:stCondLst>
                                    <p:cond delay="115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par>
                                <p:cTn id="66" presetID="10" presetClass="entr" presetSubtype="0" fill="hold" grpId="0" nodeType="withEffect">
                                  <p:stCondLst>
                                    <p:cond delay="130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63" presetClass="path" presetSubtype="0" decel="100000" fill="hold" grpId="1" nodeType="withEffect">
                                  <p:stCondLst>
                                    <p:cond delay="1300"/>
                                  </p:stCondLst>
                                  <p:childTnLst>
                                    <p:animMotion origin="layout" path="M 9.57365E-7 2.67817E-6 L 0.03472 2.67817E-6 " pathEditMode="relative" rAng="0" ptsTypes="AA">
                                      <p:cBhvr>
                                        <p:cTn id="70" dur="750" spd="-100000" fill="hold"/>
                                        <p:tgtEl>
                                          <p:spTgt spid="49"/>
                                        </p:tgtEl>
                                        <p:attrNameLst>
                                          <p:attrName>ppt_x</p:attrName>
                                          <p:attrName>ppt_y</p:attrName>
                                        </p:attrNameLst>
                                      </p:cBhvr>
                                      <p:rCtr x="1736" y="0"/>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42" presetClass="path" presetSubtype="0" decel="100000" fill="hold" nodeType="withEffect">
                                  <p:stCondLst>
                                    <p:cond delay="0"/>
                                  </p:stCondLst>
                                  <p:childTnLst>
                                    <p:animMotion origin="layout" path="M 3.32653E-6 -3.42714E-6 L 3.32653E-6 0.06355 " pathEditMode="relative" rAng="0" ptsTypes="AA">
                                      <p:cBhvr>
                                        <p:cTn id="77" dur="750" spd="-100000" fill="hold"/>
                                        <p:tgtEl>
                                          <p:spTgt spid="18"/>
                                        </p:tgtEl>
                                        <p:attrNameLst>
                                          <p:attrName>ppt_x</p:attrName>
                                          <p:attrName>ppt_y</p:attrName>
                                        </p:attrNameLst>
                                      </p:cBhvr>
                                      <p:rCtr x="0" y="3177"/>
                                    </p:animMotion>
                                  </p:childTnLst>
                                </p:cTn>
                              </p:par>
                              <p:par>
                                <p:cTn id="78" presetID="10" presetClass="entr" presetSubtype="0" fill="hold" grpId="0" nodeType="withEffect">
                                  <p:stCondLst>
                                    <p:cond delay="25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35" presetClass="path" presetSubtype="0" decel="100000" fill="hold" grpId="1" nodeType="withEffect">
                                  <p:stCondLst>
                                    <p:cond delay="250"/>
                                  </p:stCondLst>
                                  <p:childTnLst>
                                    <p:animMotion origin="layout" path="M 4.58259E-6 3.57694E-6 L -0.04838 3.57694E-6 " pathEditMode="relative" rAng="0" ptsTypes="AA">
                                      <p:cBhvr>
                                        <p:cTn id="82" dur="750" spd="-100000" fill="hold"/>
                                        <p:tgtEl>
                                          <p:spTgt spid="67"/>
                                        </p:tgtEl>
                                        <p:attrNameLst>
                                          <p:attrName>ppt_x</p:attrName>
                                          <p:attrName>ppt_y</p:attrName>
                                        </p:attrNameLst>
                                      </p:cBhvr>
                                      <p:rCtr x="-2425" y="0"/>
                                    </p:animMotion>
                                  </p:childTnLst>
                                </p:cTn>
                              </p:par>
                              <p:par>
                                <p:cTn id="83" presetID="10" presetClass="entr" presetSubtype="0" fill="hold" grpId="0" nodeType="withEffect">
                                  <p:stCondLst>
                                    <p:cond delay="50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35" presetClass="path" presetSubtype="0" decel="100000" fill="hold" grpId="1" nodeType="withEffect">
                                  <p:stCondLst>
                                    <p:cond delay="500"/>
                                  </p:stCondLst>
                                  <p:childTnLst>
                                    <p:animMotion origin="layout" path="M 4.58259E-6 -1.53881E-6 L -0.04838 -1.53881E-6 " pathEditMode="relative" rAng="0" ptsTypes="AA">
                                      <p:cBhvr>
                                        <p:cTn id="87" dur="750" spd="-100000" fill="hold"/>
                                        <p:tgtEl>
                                          <p:spTgt spid="68"/>
                                        </p:tgtEl>
                                        <p:attrNameLst>
                                          <p:attrName>ppt_x</p:attrName>
                                          <p:attrName>ppt_y</p:attrName>
                                        </p:attrNameLst>
                                      </p:cBhvr>
                                      <p:rCtr x="-24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67" grpId="0" animBg="1"/>
      <p:bldP spid="67" grpId="1" animBg="1"/>
      <p:bldP spid="68" grpId="0" animBg="1"/>
      <p:bldP spid="68" grpId="1" animBg="1"/>
      <p:bldP spid="47" grpId="0" animBg="1"/>
      <p:bldP spid="47" grpId="1" animBg="1"/>
      <p:bldP spid="48" grpId="0" animBg="1"/>
      <p:bldP spid="48" grpId="1" animBg="1"/>
      <p:bldP spid="49" grpId="0" animBg="1"/>
      <p:bldP spid="4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rrow: Chevron 65"/>
          <p:cNvSpPr/>
          <p:nvPr/>
        </p:nvSpPr>
        <p:spPr>
          <a:xfrm>
            <a:off x="4363994"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grpSp>
        <p:nvGrpSpPr>
          <p:cNvPr id="8" name="Group 7"/>
          <p:cNvGrpSpPr/>
          <p:nvPr/>
        </p:nvGrpSpPr>
        <p:grpSpPr>
          <a:xfrm>
            <a:off x="4337165" y="2627647"/>
            <a:ext cx="3639641" cy="3947310"/>
            <a:chOff x="4451500" y="2679840"/>
            <a:chExt cx="3712623" cy="4026462"/>
          </a:xfrm>
        </p:grpSpPr>
        <p:sp>
          <p:nvSpPr>
            <p:cNvPr id="70" name="Rectangle 69"/>
            <p:cNvSpPr/>
            <p:nvPr/>
          </p:nvSpPr>
          <p:spPr>
            <a:xfrm>
              <a:off x="4451500"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71" name="TextBox 70"/>
            <p:cNvSpPr txBox="1"/>
            <p:nvPr/>
          </p:nvSpPr>
          <p:spPr>
            <a:xfrm>
              <a:off x="6853194" y="5612679"/>
              <a:ext cx="893193" cy="244554"/>
            </a:xfrm>
            <a:prstGeom prst="rect">
              <a:avLst/>
            </a:prstGeom>
            <a:noFill/>
          </p:spPr>
          <p:txBody>
            <a:bodyPr wrap="none" rtlCol="0">
              <a:spAutoFit/>
            </a:bodyPr>
            <a:lstStyle/>
            <a:p>
              <a:pPr algn="ctr" defTabSz="896214">
                <a:lnSpc>
                  <a:spcPct val="90000"/>
                </a:lnSpc>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Workspace</a:t>
              </a:r>
            </a:p>
          </p:txBody>
        </p:sp>
        <p:sp>
          <p:nvSpPr>
            <p:cNvPr id="72" name="TextBox 71"/>
            <p:cNvSpPr txBox="1"/>
            <p:nvPr/>
          </p:nvSpPr>
          <p:spPr>
            <a:xfrm>
              <a:off x="6465113" y="3500511"/>
              <a:ext cx="1669354" cy="244554"/>
            </a:xfrm>
            <a:prstGeom prst="rect">
              <a:avLst/>
            </a:prstGeom>
            <a:noFill/>
          </p:spPr>
          <p:txBody>
            <a:bodyPr wrap="square" rtlCol="0">
              <a:spAutoFit/>
            </a:bodyPr>
            <a:lstStyle/>
            <a:p>
              <a:pPr algn="ctr" defTabSz="896214">
                <a:lnSpc>
                  <a:spcPct val="90000"/>
                </a:lnSpc>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Workspace collection</a:t>
              </a:r>
            </a:p>
          </p:txBody>
        </p:sp>
        <p:sp>
          <p:nvSpPr>
            <p:cNvPr id="80" name="Freeform 60"/>
            <p:cNvSpPr>
              <a:spLocks noChangeAspect="1"/>
            </p:cNvSpPr>
            <p:nvPr/>
          </p:nvSpPr>
          <p:spPr bwMode="auto">
            <a:xfrm flipH="1">
              <a:off x="4791511" y="5145354"/>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kern="0">
                <a:solidFill>
                  <a:srgbClr val="505050"/>
                </a:solidFill>
                <a:latin typeface="Segoe UI Light"/>
                <a:ea typeface="Segoe UI" pitchFamily="34" charset="0"/>
                <a:cs typeface="Segoe UI" pitchFamily="34" charset="0"/>
              </a:endParaRPr>
            </a:p>
          </p:txBody>
        </p:sp>
        <p:sp>
          <p:nvSpPr>
            <p:cNvPr id="81" name="TextBox 80"/>
            <p:cNvSpPr txBox="1"/>
            <p:nvPr/>
          </p:nvSpPr>
          <p:spPr>
            <a:xfrm>
              <a:off x="4488563" y="5928908"/>
              <a:ext cx="1368540" cy="304442"/>
            </a:xfrm>
            <a:prstGeom prst="rect">
              <a:avLst/>
            </a:prstGeom>
            <a:noFill/>
          </p:spPr>
          <p:txBody>
            <a:bodyPr wrap="square" lIns="0" tIns="0" rIns="0" bIns="0" rtlCol="0">
              <a:spAutoFit/>
            </a:bodyPr>
            <a:lstStyle/>
            <a:p>
              <a:pPr algn="ctr" defTabSz="896214">
                <a:lnSpc>
                  <a:spcPct val="90000"/>
                </a:lnSpc>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Azure SQL </a:t>
              </a:r>
              <a:b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b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Data Warehouse</a:t>
              </a:r>
            </a:p>
          </p:txBody>
        </p:sp>
        <p:sp>
          <p:nvSpPr>
            <p:cNvPr id="82" name="TextBox 81"/>
            <p:cNvSpPr txBox="1"/>
            <p:nvPr/>
          </p:nvSpPr>
          <p:spPr>
            <a:xfrm>
              <a:off x="4741492" y="4548145"/>
              <a:ext cx="862682" cy="304442"/>
            </a:xfrm>
            <a:prstGeom prst="rect">
              <a:avLst/>
            </a:prstGeom>
            <a:noFill/>
          </p:spPr>
          <p:txBody>
            <a:bodyPr wrap="square" lIns="0" tIns="0" rIns="0" bIns="0" rtlCol="0">
              <a:spAutoFit/>
            </a:bodyPr>
            <a:lstStyle/>
            <a:p>
              <a:pPr algn="ctr" defTabSz="896214">
                <a:lnSpc>
                  <a:spcPct val="90000"/>
                </a:lnSpc>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Azure SQL</a:t>
              </a:r>
              <a:b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b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Database</a:t>
              </a:r>
            </a:p>
          </p:txBody>
        </p:sp>
        <p:sp>
          <p:nvSpPr>
            <p:cNvPr id="83" name="TextBox 82"/>
            <p:cNvSpPr txBox="1"/>
            <p:nvPr/>
          </p:nvSpPr>
          <p:spPr>
            <a:xfrm>
              <a:off x="4853707" y="3801315"/>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tx1"/>
            </a:solid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lnSpc>
                  <a:spcPct val="90000"/>
                </a:lnSpc>
                <a:spcAft>
                  <a:spcPts val="588"/>
                </a:spcAft>
                <a:defRPr/>
              </a:pPr>
              <a:endParaRPr lang="en-US" sz="7842">
                <a:gradFill>
                  <a:gsLst>
                    <a:gs pos="2917">
                      <a:srgbClr val="353535"/>
                    </a:gs>
                    <a:gs pos="30000">
                      <a:srgbClr val="353535"/>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Left Bracket 83"/>
            <p:cNvSpPr/>
            <p:nvPr/>
          </p:nvSpPr>
          <p:spPr>
            <a:xfrm flipH="1">
              <a:off x="5756432" y="3802062"/>
              <a:ext cx="67956" cy="2453640"/>
            </a:xfrm>
            <a:prstGeom prst="leftBracket">
              <a:avLst>
                <a:gd name="adj" fmla="val 72258"/>
              </a:avLst>
            </a:prstGeom>
            <a:ln w="19050">
              <a:solidFill>
                <a:schemeClr val="accent6">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endParaRPr lang="en-US" b="1">
                <a:solidFill>
                  <a:srgbClr val="353535"/>
                </a:solidFill>
                <a:latin typeface="Segoe UI Semilight"/>
              </a:endParaRPr>
            </a:p>
          </p:txBody>
        </p:sp>
        <p:sp>
          <p:nvSpPr>
            <p:cNvPr id="85" name="TextBox 84"/>
            <p:cNvSpPr txBox="1"/>
            <p:nvPr/>
          </p:nvSpPr>
          <p:spPr>
            <a:xfrm>
              <a:off x="6925874" y="3129153"/>
              <a:ext cx="199487" cy="169075"/>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86" name="Down Arrow 84"/>
            <p:cNvSpPr/>
            <p:nvPr/>
          </p:nvSpPr>
          <p:spPr>
            <a:xfrm>
              <a:off x="7189134" y="3125324"/>
              <a:ext cx="221312" cy="33530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87" name="TextBox 86"/>
            <p:cNvSpPr txBox="1"/>
            <p:nvPr/>
          </p:nvSpPr>
          <p:spPr>
            <a:xfrm>
              <a:off x="6195377" y="2738793"/>
              <a:ext cx="199487" cy="169075"/>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88" name="TextBox 87"/>
            <p:cNvSpPr txBox="1"/>
            <p:nvPr/>
          </p:nvSpPr>
          <p:spPr>
            <a:xfrm>
              <a:off x="6757839" y="2679840"/>
              <a:ext cx="1062791" cy="304442"/>
            </a:xfrm>
            <a:prstGeom prst="rect">
              <a:avLst/>
            </a:prstGeom>
            <a:noFill/>
          </p:spPr>
          <p:txBody>
            <a:bodyPr wrap="none" lIns="0" tIns="0" rIns="0" bIns="0" rtlCol="0">
              <a:spAutoFit/>
            </a:bodyPr>
            <a:lstStyle/>
            <a:p>
              <a:pPr algn="ctr" defTabSz="896214">
                <a:lnSpc>
                  <a:spcPct val="90000"/>
                </a:lnSpc>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Azure </a:t>
              </a:r>
              <a:b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subscription</a:t>
              </a:r>
            </a:p>
          </p:txBody>
        </p:sp>
        <p:sp>
          <p:nvSpPr>
            <p:cNvPr id="89" name="TextBox 88"/>
            <p:cNvSpPr txBox="1"/>
            <p:nvPr/>
          </p:nvSpPr>
          <p:spPr>
            <a:xfrm>
              <a:off x="6925874" y="5316253"/>
              <a:ext cx="199487" cy="169075"/>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90" name="Down Arrow 84"/>
            <p:cNvSpPr/>
            <p:nvPr/>
          </p:nvSpPr>
          <p:spPr>
            <a:xfrm>
              <a:off x="7189134" y="5237073"/>
              <a:ext cx="221312" cy="33530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92" name="Down Arrow 86"/>
            <p:cNvSpPr/>
            <p:nvPr/>
          </p:nvSpPr>
          <p:spPr>
            <a:xfrm rot="5400000">
              <a:off x="6201254" y="4210657"/>
              <a:ext cx="221312" cy="49814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93" name="Down Arrow 86"/>
            <p:cNvSpPr/>
            <p:nvPr/>
          </p:nvSpPr>
          <p:spPr>
            <a:xfrm rot="16200000">
              <a:off x="6201254" y="2746182"/>
              <a:ext cx="221312" cy="49815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sp>
        <p:nvSpPr>
          <p:cNvPr id="2" name="Title 1"/>
          <p:cNvSpPr>
            <a:spLocks noGrp="1"/>
          </p:cNvSpPr>
          <p:nvPr>
            <p:ph type="title"/>
          </p:nvPr>
        </p:nvSpPr>
        <p:spPr/>
        <p:txBody>
          <a:bodyPr/>
          <a:lstStyle/>
          <a:p>
            <a:r>
              <a:rPr lang="en-US" dirty="0"/>
              <a:t>Power BI Embedded: Old Experience</a:t>
            </a:r>
          </a:p>
        </p:txBody>
      </p:sp>
      <p:sp>
        <p:nvSpPr>
          <p:cNvPr id="101" name="Arrow: Pentagon 100"/>
          <p:cNvSpPr/>
          <p:nvPr/>
        </p:nvSpPr>
        <p:spPr>
          <a:xfrm>
            <a:off x="448213" y="1548961"/>
            <a:ext cx="3994160" cy="887788"/>
          </a:xfrm>
          <a:prstGeom prst="homePlate">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26" name="Arrow: Chevron 125"/>
          <p:cNvSpPr/>
          <p:nvPr/>
        </p:nvSpPr>
        <p:spPr>
          <a:xfrm>
            <a:off x="8119680"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grpSp>
        <p:nvGrpSpPr>
          <p:cNvPr id="6" name="Group 5"/>
          <p:cNvGrpSpPr/>
          <p:nvPr/>
        </p:nvGrpSpPr>
        <p:grpSpPr>
          <a:xfrm>
            <a:off x="8119678" y="2439105"/>
            <a:ext cx="3639641" cy="4138210"/>
            <a:chOff x="8282495" y="2485112"/>
            <a:chExt cx="3712623" cy="4221190"/>
          </a:xfrm>
        </p:grpSpPr>
        <p:sp>
          <p:nvSpPr>
            <p:cNvPr id="128" name="Rectangle 127"/>
            <p:cNvSpPr/>
            <p:nvPr/>
          </p:nvSpPr>
          <p:spPr>
            <a:xfrm>
              <a:off x="8282495" y="2485112"/>
              <a:ext cx="3712623"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30" name="Rectangle 129"/>
            <p:cNvSpPr/>
            <p:nvPr/>
          </p:nvSpPr>
          <p:spPr>
            <a:xfrm>
              <a:off x="8282495"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48" name="TextBox 147"/>
            <p:cNvSpPr txBox="1"/>
            <p:nvPr/>
          </p:nvSpPr>
          <p:spPr>
            <a:xfrm>
              <a:off x="9833434" y="3801315"/>
              <a:ext cx="610744" cy="169149"/>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End users</a:t>
              </a:r>
            </a:p>
          </p:txBody>
        </p:sp>
        <p:sp>
          <p:nvSpPr>
            <p:cNvPr id="156" name="Up Arrow 51"/>
            <p:cNvSpPr/>
            <p:nvPr/>
          </p:nvSpPr>
          <p:spPr>
            <a:xfrm>
              <a:off x="9994295" y="4215590"/>
              <a:ext cx="289023" cy="557947"/>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nvGrpSpPr>
            <p:cNvPr id="158" name="Group 157"/>
            <p:cNvGrpSpPr/>
            <p:nvPr/>
          </p:nvGrpSpPr>
          <p:grpSpPr>
            <a:xfrm>
              <a:off x="9483887" y="5043936"/>
              <a:ext cx="1309838" cy="1195547"/>
              <a:chOff x="9620411" y="4159423"/>
              <a:chExt cx="974126" cy="889128"/>
            </a:xfrm>
          </p:grpSpPr>
          <p:sp>
            <p:nvSpPr>
              <p:cNvPr id="159" name="TextBox 158"/>
              <p:cNvSpPr txBox="1"/>
              <p:nvPr/>
            </p:nvSpPr>
            <p:spPr>
              <a:xfrm>
                <a:off x="9890503" y="4922755"/>
                <a:ext cx="433944" cy="125796"/>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Your app</a:t>
                </a:r>
              </a:p>
            </p:txBody>
          </p:sp>
          <p:grpSp>
            <p:nvGrpSpPr>
              <p:cNvPr id="160" name="Group 159"/>
              <p:cNvGrpSpPr/>
              <p:nvPr/>
            </p:nvGrpSpPr>
            <p:grpSpPr>
              <a:xfrm>
                <a:off x="9620411" y="4159423"/>
                <a:ext cx="974126" cy="729453"/>
                <a:chOff x="10467794" y="2369307"/>
                <a:chExt cx="1004386" cy="752113"/>
              </a:xfrm>
              <a:solidFill>
                <a:srgbClr val="282828"/>
              </a:solidFill>
            </p:grpSpPr>
            <p:sp>
              <p:nvSpPr>
                <p:cNvPr id="161"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1"/>
                </a:solidFill>
                <a:ln w="9525" cap="flat" cmpd="sng" algn="ctr">
                  <a:noFill/>
                  <a:prstDash val="solid"/>
                </a:ln>
                <a:effectLst/>
              </p:spPr>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575">
                    <a:defRPr/>
                  </a:pPr>
                  <a:endParaRPr lang="en-US" sz="1369" kern="0" spc="-49">
                    <a:ln>
                      <a:solidFill>
                        <a:srgbClr val="FFFFFF">
                          <a:alpha val="0"/>
                        </a:srgbClr>
                      </a:solidFill>
                    </a:ln>
                    <a:solidFill>
                      <a:srgbClr val="000000"/>
                    </a:solidFill>
                    <a:latin typeface="Segoe UI"/>
                    <a:ea typeface="Segoe UI" pitchFamily="34" charset="0"/>
                    <a:cs typeface="Segoe UI" pitchFamily="34" charset="0"/>
                  </a:endParaRPr>
                </a:p>
              </p:txBody>
            </p:sp>
            <p:sp>
              <p:nvSpPr>
                <p:cNvPr id="162"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Segoe UI"/>
                  </a:endParaRPr>
                </a:p>
              </p:txBody>
            </p:sp>
          </p:grpSp>
        </p:grpSp>
        <p:grpSp>
          <p:nvGrpSpPr>
            <p:cNvPr id="56" name="Group 55"/>
            <p:cNvGrpSpPr/>
            <p:nvPr/>
          </p:nvGrpSpPr>
          <p:grpSpPr>
            <a:xfrm>
              <a:off x="9932849" y="3002692"/>
              <a:ext cx="411914" cy="716503"/>
              <a:chOff x="10380304" y="1645920"/>
              <a:chExt cx="499254" cy="868426"/>
            </a:xfrm>
          </p:grpSpPr>
          <p:sp>
            <p:nvSpPr>
              <p:cNvPr id="57" name="Freeform: Shape 56"/>
              <p:cNvSpPr/>
              <p:nvPr/>
            </p:nvSpPr>
            <p:spPr bwMode="auto">
              <a:xfrm>
                <a:off x="10448158" y="1645920"/>
                <a:ext cx="431400" cy="868426"/>
              </a:xfrm>
              <a:custGeom>
                <a:avLst/>
                <a:gdLst>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144602 w 2337139"/>
                  <a:gd name="connsiteY6" fmla="*/ 992850 h 4629524"/>
                  <a:gd name="connsiteX7" fmla="*/ 1174291 w 2337139"/>
                  <a:gd name="connsiteY7" fmla="*/ 997546 h 4629524"/>
                  <a:gd name="connsiteX8" fmla="*/ 1234932 w 2337139"/>
                  <a:gd name="connsiteY8" fmla="*/ 997546 h 4629524"/>
                  <a:gd name="connsiteX9" fmla="*/ 1334646 w 2337139"/>
                  <a:gd name="connsiteY9" fmla="*/ 1737723 h 4629524"/>
                  <a:gd name="connsiteX10" fmla="*/ 1577962 w 2337139"/>
                  <a:gd name="connsiteY10" fmla="*/ 1737723 h 4629524"/>
                  <a:gd name="connsiteX11" fmla="*/ 1677676 w 2337139"/>
                  <a:gd name="connsiteY11" fmla="*/ 997547 h 4629524"/>
                  <a:gd name="connsiteX12" fmla="*/ 1782193 w 2337139"/>
                  <a:gd name="connsiteY12" fmla="*/ 997547 h 4629524"/>
                  <a:gd name="connsiteX13" fmla="*/ 1814881 w 2337139"/>
                  <a:gd name="connsiteY13" fmla="*/ 995385 h 4629524"/>
                  <a:gd name="connsiteX14" fmla="*/ 1921588 w 2337139"/>
                  <a:gd name="connsiteY14" fmla="*/ 1080121 h 4629524"/>
                  <a:gd name="connsiteX15" fmla="*/ 2331068 w 2337139"/>
                  <a:gd name="connsiteY15" fmla="*/ 2339699 h 4629524"/>
                  <a:gd name="connsiteX16" fmla="*/ 2251953 w 2337139"/>
                  <a:gd name="connsiteY16" fmla="*/ 2495029 h 4629524"/>
                  <a:gd name="connsiteX17" fmla="*/ 2096624 w 2337139"/>
                  <a:gd name="connsiteY17" fmla="*/ 2415914 h 4629524"/>
                  <a:gd name="connsiteX18" fmla="*/ 1900346 w 2337139"/>
                  <a:gd name="connsiteY18" fmla="*/ 1812157 h 4629524"/>
                  <a:gd name="connsiteX19" fmla="*/ 1900346 w 2337139"/>
                  <a:gd name="connsiteY19" fmla="*/ 3177764 h 4629524"/>
                  <a:gd name="connsiteX20" fmla="*/ 1900346 w 2337139"/>
                  <a:gd name="connsiteY20" fmla="*/ 4413670 h 4629524"/>
                  <a:gd name="connsiteX21" fmla="*/ 1900346 w 2337139"/>
                  <a:gd name="connsiteY21" fmla="*/ 4493865 h 4629524"/>
                  <a:gd name="connsiteX22" fmla="*/ 1764689 w 2337139"/>
                  <a:gd name="connsiteY22" fmla="*/ 4629524 h 4629524"/>
                  <a:gd name="connsiteX23" fmla="*/ 1685477 w 2337139"/>
                  <a:gd name="connsiteY23" fmla="*/ 4629524 h 4629524"/>
                  <a:gd name="connsiteX24" fmla="*/ 1550703 w 2337139"/>
                  <a:gd name="connsiteY24" fmla="*/ 4502637 h 4629524"/>
                  <a:gd name="connsiteX25" fmla="*/ 1543433 w 2337139"/>
                  <a:gd name="connsiteY25" fmla="*/ 4502638 h 4629524"/>
                  <a:gd name="connsiteX26" fmla="*/ 1549819 w 2337139"/>
                  <a:gd name="connsiteY26" fmla="*/ 4477571 h 4629524"/>
                  <a:gd name="connsiteX27" fmla="*/ 1549817 w 2337139"/>
                  <a:gd name="connsiteY27" fmla="*/ 3177764 h 4629524"/>
                  <a:gd name="connsiteX28" fmla="*/ 1549818 w 2337139"/>
                  <a:gd name="connsiteY28" fmla="*/ 3073428 h 4629524"/>
                  <a:gd name="connsiteX29" fmla="*/ 1492620 w 2337139"/>
                  <a:gd name="connsiteY29" fmla="*/ 3016230 h 4629524"/>
                  <a:gd name="connsiteX30" fmla="*/ 1459221 w 2337139"/>
                  <a:gd name="connsiteY30" fmla="*/ 3016230 h 4629524"/>
                  <a:gd name="connsiteX31" fmla="*/ 1402024 w 2337139"/>
                  <a:gd name="connsiteY31" fmla="*/ 3073428 h 4629524"/>
                  <a:gd name="connsiteX32" fmla="*/ 1402024 w 2337139"/>
                  <a:gd name="connsiteY32" fmla="*/ 4477571 h 4629524"/>
                  <a:gd name="connsiteX33" fmla="*/ 1408409 w 2337139"/>
                  <a:gd name="connsiteY33" fmla="*/ 4502637 h 4629524"/>
                  <a:gd name="connsiteX34" fmla="*/ 1401282 w 2337139"/>
                  <a:gd name="connsiteY34" fmla="*/ 4502638 h 4629524"/>
                  <a:gd name="connsiteX35" fmla="*/ 1267791 w 2337139"/>
                  <a:gd name="connsiteY35" fmla="*/ 4629524 h 4629524"/>
                  <a:gd name="connsiteX36" fmla="*/ 1189412 w 2337139"/>
                  <a:gd name="connsiteY36" fmla="*/ 4629524 h 4629524"/>
                  <a:gd name="connsiteX37" fmla="*/ 1055181 w 2337139"/>
                  <a:gd name="connsiteY37" fmla="*/ 4495292 h 4629524"/>
                  <a:gd name="connsiteX38" fmla="*/ 1055181 w 2337139"/>
                  <a:gd name="connsiteY38" fmla="*/ 4464100 h 4629524"/>
                  <a:gd name="connsiteX39" fmla="*/ 1051494 w 2337139"/>
                  <a:gd name="connsiteY39" fmla="*/ 4435145 h 4629524"/>
                  <a:gd name="connsiteX40" fmla="*/ 1051495 w 2337139"/>
                  <a:gd name="connsiteY40" fmla="*/ 4413670 h 4629524"/>
                  <a:gd name="connsiteX41" fmla="*/ 1051495 w 2337139"/>
                  <a:gd name="connsiteY41" fmla="*/ 3167603 h 4629524"/>
                  <a:gd name="connsiteX42" fmla="*/ 1051495 w 2337139"/>
                  <a:gd name="connsiteY42" fmla="*/ 1628526 h 4629524"/>
                  <a:gd name="connsiteX43" fmla="*/ 976935 w 2337139"/>
                  <a:gd name="connsiteY43" fmla="*/ 1793984 h 4629524"/>
                  <a:gd name="connsiteX44" fmla="*/ 976611 w 2337139"/>
                  <a:gd name="connsiteY44" fmla="*/ 1798516 h 4629524"/>
                  <a:gd name="connsiteX45" fmla="*/ 829903 w 2337139"/>
                  <a:gd name="connsiteY45" fmla="*/ 1901845 h 4629524"/>
                  <a:gd name="connsiteX46" fmla="*/ 555091 w 2337139"/>
                  <a:gd name="connsiteY46" fmla="*/ 1854168 h 4629524"/>
                  <a:gd name="connsiteX47" fmla="*/ 555091 w 2337139"/>
                  <a:gd name="connsiteY47" fmla="*/ 1926962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479905 w 2337139"/>
                  <a:gd name="connsiteY59" fmla="*/ 1523738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96606 h 4629524"/>
                  <a:gd name="connsiteX61" fmla="*/ 770676 w 2337139"/>
                  <a:gd name="connsiteY61" fmla="*/ 1634007 h 4629524"/>
                  <a:gd name="connsiteX62" fmla="*/ 1025914 w 2337139"/>
                  <a:gd name="connsiteY62" fmla="*/ 1067603 h 4629524"/>
                  <a:gd name="connsiteX63" fmla="*/ 1144602 w 2337139"/>
                  <a:gd name="connsiteY63" fmla="*/ 992850 h 4629524"/>
                  <a:gd name="connsiteX64" fmla="*/ 1475921 w 2337139"/>
                  <a:gd name="connsiteY64" fmla="*/ 0 h 4629524"/>
                  <a:gd name="connsiteX65" fmla="*/ 1885783 w 2337139"/>
                  <a:gd name="connsiteY65" fmla="*/ 443590 h 4629524"/>
                  <a:gd name="connsiteX66" fmla="*/ 1475921 w 2337139"/>
                  <a:gd name="connsiteY66" fmla="*/ 887180 h 4629524"/>
                  <a:gd name="connsiteX67" fmla="*/ 1066058 w 2337139"/>
                  <a:gd name="connsiteY67" fmla="*/ 443590 h 4629524"/>
                  <a:gd name="connsiteX68" fmla="*/ 1475921 w 2337139"/>
                  <a:gd name="connsiteY68"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555091 w 2337139"/>
                  <a:gd name="connsiteY59" fmla="*/ 1596606 h 4629524"/>
                  <a:gd name="connsiteX60" fmla="*/ 770676 w 2337139"/>
                  <a:gd name="connsiteY60" fmla="*/ 1634007 h 4629524"/>
                  <a:gd name="connsiteX61" fmla="*/ 1025914 w 2337139"/>
                  <a:gd name="connsiteY61" fmla="*/ 1067603 h 4629524"/>
                  <a:gd name="connsiteX62" fmla="*/ 1144602 w 2337139"/>
                  <a:gd name="connsiteY62" fmla="*/ 992850 h 4629524"/>
                  <a:gd name="connsiteX63" fmla="*/ 1475921 w 2337139"/>
                  <a:gd name="connsiteY63" fmla="*/ 0 h 4629524"/>
                  <a:gd name="connsiteX64" fmla="*/ 1885783 w 2337139"/>
                  <a:gd name="connsiteY64" fmla="*/ 443590 h 4629524"/>
                  <a:gd name="connsiteX65" fmla="*/ 1475921 w 2337139"/>
                  <a:gd name="connsiteY65" fmla="*/ 887180 h 4629524"/>
                  <a:gd name="connsiteX66" fmla="*/ 1066058 w 2337139"/>
                  <a:gd name="connsiteY66" fmla="*/ 443590 h 4629524"/>
                  <a:gd name="connsiteX67" fmla="*/ 1475921 w 2337139"/>
                  <a:gd name="connsiteY67"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841124 h 4629524"/>
                  <a:gd name="connsiteX49" fmla="*/ 142590 w 2337139"/>
                  <a:gd name="connsiteY49" fmla="*/ 1782604 h 4629524"/>
                  <a:gd name="connsiteX50" fmla="*/ 39261 w 2337139"/>
                  <a:gd name="connsiteY50" fmla="*/ 1635896 h 4629524"/>
                  <a:gd name="connsiteX51" fmla="*/ 64977 w 2337139"/>
                  <a:gd name="connsiteY51" fmla="*/ 1581178 h 4629524"/>
                  <a:gd name="connsiteX52" fmla="*/ 0 w 2337139"/>
                  <a:gd name="connsiteY52" fmla="*/ 1523738 h 4629524"/>
                  <a:gd name="connsiteX53" fmla="*/ 78820 w 2337139"/>
                  <a:gd name="connsiteY53" fmla="*/ 1523738 h 4629524"/>
                  <a:gd name="connsiteX54" fmla="*/ 104119 w 2337139"/>
                  <a:gd name="connsiteY54" fmla="*/ 1546103 h 4629524"/>
                  <a:gd name="connsiteX55" fmla="*/ 104268 w 2337139"/>
                  <a:gd name="connsiteY55" fmla="*/ 1546407 h 4629524"/>
                  <a:gd name="connsiteX56" fmla="*/ 185969 w 2337139"/>
                  <a:gd name="connsiteY56" fmla="*/ 1532567 h 4629524"/>
                  <a:gd name="connsiteX57" fmla="*/ 479905 w 2337139"/>
                  <a:gd name="connsiteY57" fmla="*/ 1583562 h 4629524"/>
                  <a:gd name="connsiteX58" fmla="*/ 555091 w 2337139"/>
                  <a:gd name="connsiteY58" fmla="*/ 1596606 h 4629524"/>
                  <a:gd name="connsiteX59" fmla="*/ 770676 w 2337139"/>
                  <a:gd name="connsiteY59" fmla="*/ 1634007 h 4629524"/>
                  <a:gd name="connsiteX60" fmla="*/ 1025914 w 2337139"/>
                  <a:gd name="connsiteY60" fmla="*/ 1067603 h 4629524"/>
                  <a:gd name="connsiteX61" fmla="*/ 1144602 w 2337139"/>
                  <a:gd name="connsiteY61" fmla="*/ 992850 h 4629524"/>
                  <a:gd name="connsiteX62" fmla="*/ 1475921 w 2337139"/>
                  <a:gd name="connsiteY62" fmla="*/ 0 h 4629524"/>
                  <a:gd name="connsiteX63" fmla="*/ 1885783 w 2337139"/>
                  <a:gd name="connsiteY63" fmla="*/ 443590 h 4629524"/>
                  <a:gd name="connsiteX64" fmla="*/ 1475921 w 2337139"/>
                  <a:gd name="connsiteY64" fmla="*/ 887180 h 4629524"/>
                  <a:gd name="connsiteX65" fmla="*/ 1066058 w 2337139"/>
                  <a:gd name="connsiteY65" fmla="*/ 443590 h 4629524"/>
                  <a:gd name="connsiteX66" fmla="*/ 1475921 w 2337139"/>
                  <a:gd name="connsiteY66"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41448 w 2299767"/>
                  <a:gd name="connsiteY52" fmla="*/ 1523738 h 4629524"/>
                  <a:gd name="connsiteX53" fmla="*/ 66747 w 2299767"/>
                  <a:gd name="connsiteY53" fmla="*/ 1546103 h 4629524"/>
                  <a:gd name="connsiteX54" fmla="*/ 66896 w 2299767"/>
                  <a:gd name="connsiteY54" fmla="*/ 1546407 h 4629524"/>
                  <a:gd name="connsiteX55" fmla="*/ 148597 w 2299767"/>
                  <a:gd name="connsiteY55" fmla="*/ 1532567 h 4629524"/>
                  <a:gd name="connsiteX56" fmla="*/ 442533 w 2299767"/>
                  <a:gd name="connsiteY56" fmla="*/ 1583562 h 4629524"/>
                  <a:gd name="connsiteX57" fmla="*/ 517719 w 2299767"/>
                  <a:gd name="connsiteY57" fmla="*/ 1596606 h 4629524"/>
                  <a:gd name="connsiteX58" fmla="*/ 733304 w 2299767"/>
                  <a:gd name="connsiteY58" fmla="*/ 1634007 h 4629524"/>
                  <a:gd name="connsiteX59" fmla="*/ 988542 w 2299767"/>
                  <a:gd name="connsiteY59" fmla="*/ 1067603 h 4629524"/>
                  <a:gd name="connsiteX60" fmla="*/ 1107230 w 2299767"/>
                  <a:gd name="connsiteY60" fmla="*/ 992850 h 4629524"/>
                  <a:gd name="connsiteX61" fmla="*/ 1438549 w 2299767"/>
                  <a:gd name="connsiteY61" fmla="*/ 0 h 4629524"/>
                  <a:gd name="connsiteX62" fmla="*/ 1848411 w 2299767"/>
                  <a:gd name="connsiteY62" fmla="*/ 443590 h 4629524"/>
                  <a:gd name="connsiteX63" fmla="*/ 1438549 w 2299767"/>
                  <a:gd name="connsiteY63" fmla="*/ 887180 h 4629524"/>
                  <a:gd name="connsiteX64" fmla="*/ 1028686 w 2299767"/>
                  <a:gd name="connsiteY64" fmla="*/ 443590 h 4629524"/>
                  <a:gd name="connsiteX65" fmla="*/ 1438549 w 2299767"/>
                  <a:gd name="connsiteY65"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66747 w 2299767"/>
                  <a:gd name="connsiteY52" fmla="*/ 1546103 h 4629524"/>
                  <a:gd name="connsiteX53" fmla="*/ 66896 w 2299767"/>
                  <a:gd name="connsiteY53" fmla="*/ 1546407 h 4629524"/>
                  <a:gd name="connsiteX54" fmla="*/ 148597 w 2299767"/>
                  <a:gd name="connsiteY54" fmla="*/ 1532567 h 4629524"/>
                  <a:gd name="connsiteX55" fmla="*/ 442533 w 2299767"/>
                  <a:gd name="connsiteY55" fmla="*/ 1583562 h 4629524"/>
                  <a:gd name="connsiteX56" fmla="*/ 517719 w 2299767"/>
                  <a:gd name="connsiteY56" fmla="*/ 1596606 h 4629524"/>
                  <a:gd name="connsiteX57" fmla="*/ 733304 w 2299767"/>
                  <a:gd name="connsiteY57" fmla="*/ 1634007 h 4629524"/>
                  <a:gd name="connsiteX58" fmla="*/ 988542 w 2299767"/>
                  <a:gd name="connsiteY58" fmla="*/ 1067603 h 4629524"/>
                  <a:gd name="connsiteX59" fmla="*/ 1107230 w 2299767"/>
                  <a:gd name="connsiteY59" fmla="*/ 992850 h 4629524"/>
                  <a:gd name="connsiteX60" fmla="*/ 1438549 w 2299767"/>
                  <a:gd name="connsiteY60" fmla="*/ 0 h 4629524"/>
                  <a:gd name="connsiteX61" fmla="*/ 1848411 w 2299767"/>
                  <a:gd name="connsiteY61" fmla="*/ 443590 h 4629524"/>
                  <a:gd name="connsiteX62" fmla="*/ 1438549 w 2299767"/>
                  <a:gd name="connsiteY62" fmla="*/ 887180 h 4629524"/>
                  <a:gd name="connsiteX63" fmla="*/ 1028686 w 2299767"/>
                  <a:gd name="connsiteY63" fmla="*/ 443590 h 4629524"/>
                  <a:gd name="connsiteX64" fmla="*/ 1438549 w 2299767"/>
                  <a:gd name="connsiteY64" fmla="*/ 0 h 46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99767" h="4629524">
                    <a:moveTo>
                      <a:pt x="1363646" y="997547"/>
                    </a:moveTo>
                    <a:lnTo>
                      <a:pt x="1474217" y="997547"/>
                    </a:lnTo>
                    <a:lnTo>
                      <a:pt x="1421785" y="1188949"/>
                    </a:lnTo>
                    <a:lnTo>
                      <a:pt x="1474218" y="1730470"/>
                    </a:lnTo>
                    <a:lnTo>
                      <a:pt x="1363646" y="1730471"/>
                    </a:lnTo>
                    <a:lnTo>
                      <a:pt x="1416078" y="1188949"/>
                    </a:lnTo>
                    <a:lnTo>
                      <a:pt x="1363646" y="997547"/>
                    </a:lnTo>
                    <a:close/>
                    <a:moveTo>
                      <a:pt x="1107230" y="992850"/>
                    </a:moveTo>
                    <a:cubicBezTo>
                      <a:pt x="1117157" y="993081"/>
                      <a:pt x="1127155" y="994486"/>
                      <a:pt x="1136919" y="997546"/>
                    </a:cubicBezTo>
                    <a:lnTo>
                      <a:pt x="1197560" y="997546"/>
                    </a:lnTo>
                    <a:lnTo>
                      <a:pt x="1297274" y="1737723"/>
                    </a:lnTo>
                    <a:lnTo>
                      <a:pt x="1540590" y="1737723"/>
                    </a:lnTo>
                    <a:lnTo>
                      <a:pt x="1640304" y="997547"/>
                    </a:lnTo>
                    <a:lnTo>
                      <a:pt x="1744821" y="997547"/>
                    </a:lnTo>
                    <a:cubicBezTo>
                      <a:pt x="1755719" y="994948"/>
                      <a:pt x="1766736" y="994459"/>
                      <a:pt x="1777509" y="995385"/>
                    </a:cubicBezTo>
                    <a:cubicBezTo>
                      <a:pt x="1825368" y="999503"/>
                      <a:pt x="1868432" y="1031567"/>
                      <a:pt x="1884216" y="1080121"/>
                    </a:cubicBezTo>
                    <a:lnTo>
                      <a:pt x="2293696" y="2339699"/>
                    </a:lnTo>
                    <a:cubicBezTo>
                      <a:pt x="2314742" y="2404438"/>
                      <a:pt x="2279321" y="2473983"/>
                      <a:pt x="2214581" y="2495029"/>
                    </a:cubicBezTo>
                    <a:cubicBezTo>
                      <a:pt x="2149841" y="2516076"/>
                      <a:pt x="2080298" y="2480655"/>
                      <a:pt x="2059252" y="2415914"/>
                    </a:cubicBezTo>
                    <a:lnTo>
                      <a:pt x="1862974" y="1812157"/>
                    </a:lnTo>
                    <a:lnTo>
                      <a:pt x="1862974" y="3177764"/>
                    </a:lnTo>
                    <a:lnTo>
                      <a:pt x="1862974" y="4413670"/>
                    </a:lnTo>
                    <a:lnTo>
                      <a:pt x="1862974" y="4493865"/>
                    </a:lnTo>
                    <a:cubicBezTo>
                      <a:pt x="1862975" y="4568787"/>
                      <a:pt x="1802239" y="4629524"/>
                      <a:pt x="1727317" y="4629524"/>
                    </a:cubicBezTo>
                    <a:lnTo>
                      <a:pt x="1648105" y="4629524"/>
                    </a:lnTo>
                    <a:cubicBezTo>
                      <a:pt x="1576142" y="4629524"/>
                      <a:pt x="1517267" y="4573491"/>
                      <a:pt x="1513331" y="4502637"/>
                    </a:cubicBezTo>
                    <a:lnTo>
                      <a:pt x="1506061" y="4502638"/>
                    </a:lnTo>
                    <a:cubicBezTo>
                      <a:pt x="1510327" y="4495252"/>
                      <a:pt x="1512447" y="4486660"/>
                      <a:pt x="1512447" y="4477571"/>
                    </a:cubicBezTo>
                    <a:cubicBezTo>
                      <a:pt x="1512446" y="4044302"/>
                      <a:pt x="1512446" y="3611033"/>
                      <a:pt x="1512445" y="3177764"/>
                    </a:cubicBezTo>
                    <a:cubicBezTo>
                      <a:pt x="1512445" y="3142985"/>
                      <a:pt x="1512446" y="3108207"/>
                      <a:pt x="1512446" y="3073428"/>
                    </a:cubicBezTo>
                    <a:cubicBezTo>
                      <a:pt x="1512446" y="3041839"/>
                      <a:pt x="1486838" y="3016231"/>
                      <a:pt x="1455248" y="3016230"/>
                    </a:cubicBezTo>
                    <a:lnTo>
                      <a:pt x="1421849" y="3016230"/>
                    </a:lnTo>
                    <a:cubicBezTo>
                      <a:pt x="1390260" y="3016231"/>
                      <a:pt x="1364652" y="3041839"/>
                      <a:pt x="1364652" y="3073428"/>
                    </a:cubicBezTo>
                    <a:lnTo>
                      <a:pt x="1364652" y="4477571"/>
                    </a:lnTo>
                    <a:cubicBezTo>
                      <a:pt x="1364652" y="4486658"/>
                      <a:pt x="1366771" y="4495250"/>
                      <a:pt x="1371037" y="4502637"/>
                    </a:cubicBezTo>
                    <a:lnTo>
                      <a:pt x="1363910" y="4502638"/>
                    </a:lnTo>
                    <a:cubicBezTo>
                      <a:pt x="1360624" y="4573372"/>
                      <a:pt x="1302079" y="4629523"/>
                      <a:pt x="1230419" y="4629524"/>
                    </a:cubicBezTo>
                    <a:lnTo>
                      <a:pt x="1152040" y="4629524"/>
                    </a:lnTo>
                    <a:cubicBezTo>
                      <a:pt x="1077907" y="4629524"/>
                      <a:pt x="1017809" y="4569426"/>
                      <a:pt x="1017809" y="4495292"/>
                    </a:cubicBezTo>
                    <a:lnTo>
                      <a:pt x="1017809" y="4464100"/>
                    </a:lnTo>
                    <a:cubicBezTo>
                      <a:pt x="1015290" y="4454856"/>
                      <a:pt x="1014122" y="4445137"/>
                      <a:pt x="1014122" y="4435145"/>
                    </a:cubicBezTo>
                    <a:cubicBezTo>
                      <a:pt x="1014122" y="4427987"/>
                      <a:pt x="1014123" y="4420828"/>
                      <a:pt x="1014123" y="4413670"/>
                    </a:cubicBezTo>
                    <a:lnTo>
                      <a:pt x="1014123" y="3167603"/>
                    </a:lnTo>
                    <a:lnTo>
                      <a:pt x="1014123" y="1628526"/>
                    </a:lnTo>
                    <a:lnTo>
                      <a:pt x="939563" y="1793984"/>
                    </a:lnTo>
                    <a:cubicBezTo>
                      <a:pt x="939730" y="1795527"/>
                      <a:pt x="939498" y="1797021"/>
                      <a:pt x="939239" y="1798516"/>
                    </a:cubicBezTo>
                    <a:cubicBezTo>
                      <a:pt x="927260" y="1867562"/>
                      <a:pt x="861577" y="1913824"/>
                      <a:pt x="792531" y="1901845"/>
                    </a:cubicBezTo>
                    <a:lnTo>
                      <a:pt x="517719" y="1854168"/>
                    </a:lnTo>
                    <a:lnTo>
                      <a:pt x="442533" y="1841124"/>
                    </a:lnTo>
                    <a:lnTo>
                      <a:pt x="105218" y="1782604"/>
                    </a:lnTo>
                    <a:cubicBezTo>
                      <a:pt x="36172" y="1770625"/>
                      <a:pt x="-10090" y="1704942"/>
                      <a:pt x="1889" y="1635896"/>
                    </a:cubicBezTo>
                    <a:cubicBezTo>
                      <a:pt x="5534" y="1614886"/>
                      <a:pt x="14152" y="1595984"/>
                      <a:pt x="27605" y="1581178"/>
                    </a:cubicBezTo>
                    <a:lnTo>
                      <a:pt x="66747" y="1546103"/>
                    </a:lnTo>
                    <a:cubicBezTo>
                      <a:pt x="66797" y="1546204"/>
                      <a:pt x="66846" y="1546306"/>
                      <a:pt x="66896" y="1546407"/>
                    </a:cubicBezTo>
                    <a:cubicBezTo>
                      <a:pt x="90818" y="1532848"/>
                      <a:pt x="119407" y="1527503"/>
                      <a:pt x="148597" y="1532567"/>
                    </a:cubicBezTo>
                    <a:lnTo>
                      <a:pt x="442533" y="1583562"/>
                    </a:lnTo>
                    <a:lnTo>
                      <a:pt x="517719" y="1596606"/>
                    </a:lnTo>
                    <a:lnTo>
                      <a:pt x="733304" y="1634007"/>
                    </a:lnTo>
                    <a:lnTo>
                      <a:pt x="988542" y="1067603"/>
                    </a:lnTo>
                    <a:cubicBezTo>
                      <a:pt x="1010135" y="1019686"/>
                      <a:pt x="1057796" y="991701"/>
                      <a:pt x="1107230" y="992850"/>
                    </a:cubicBezTo>
                    <a:close/>
                    <a:moveTo>
                      <a:pt x="1438549" y="0"/>
                    </a:moveTo>
                    <a:cubicBezTo>
                      <a:pt x="1664909" y="0"/>
                      <a:pt x="1848411" y="198602"/>
                      <a:pt x="1848411" y="443590"/>
                    </a:cubicBezTo>
                    <a:cubicBezTo>
                      <a:pt x="1848411" y="688578"/>
                      <a:pt x="1664909" y="887180"/>
                      <a:pt x="1438549" y="887180"/>
                    </a:cubicBezTo>
                    <a:cubicBezTo>
                      <a:pt x="1212188" y="887180"/>
                      <a:pt x="1028687" y="688578"/>
                      <a:pt x="1028686" y="443590"/>
                    </a:cubicBezTo>
                    <a:cubicBezTo>
                      <a:pt x="1028686" y="198602"/>
                      <a:pt x="1212188" y="0"/>
                      <a:pt x="1438549"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765" kern="0">
                  <a:solidFill>
                    <a:srgbClr val="FFFFFF"/>
                  </a:solidFill>
                  <a:latin typeface="Segoe UI Semilight"/>
                </a:endParaRPr>
              </a:p>
            </p:txBody>
          </p:sp>
          <p:grpSp>
            <p:nvGrpSpPr>
              <p:cNvPr id="58" name="Group 57"/>
              <p:cNvGrpSpPr/>
              <p:nvPr/>
            </p:nvGrpSpPr>
            <p:grpSpPr>
              <a:xfrm>
                <a:off x="10380304" y="1767585"/>
                <a:ext cx="105870" cy="203456"/>
                <a:chOff x="10466663" y="1859024"/>
                <a:chExt cx="358357" cy="688675"/>
              </a:xfrm>
            </p:grpSpPr>
            <p:sp>
              <p:nvSpPr>
                <p:cNvPr id="59" name="Freeform: Shape 58"/>
                <p:cNvSpPr/>
                <p:nvPr/>
              </p:nvSpPr>
              <p:spPr bwMode="auto">
                <a:xfrm>
                  <a:off x="10466663" y="1859024"/>
                  <a:ext cx="358357" cy="688675"/>
                </a:xfrm>
                <a:custGeom>
                  <a:avLst/>
                  <a:gdLst>
                    <a:gd name="connsiteX0" fmla="*/ 55812 w 442366"/>
                    <a:gd name="connsiteY0" fmla="*/ 56539 h 850120"/>
                    <a:gd name="connsiteX1" fmla="*/ 41588 w 442366"/>
                    <a:gd name="connsiteY1" fmla="*/ 70764 h 850120"/>
                    <a:gd name="connsiteX2" fmla="*/ 41588 w 442366"/>
                    <a:gd name="connsiteY2" fmla="*/ 662393 h 850120"/>
                    <a:gd name="connsiteX3" fmla="*/ 55812 w 442366"/>
                    <a:gd name="connsiteY3" fmla="*/ 676617 h 850120"/>
                    <a:gd name="connsiteX4" fmla="*/ 386555 w 442366"/>
                    <a:gd name="connsiteY4" fmla="*/ 676617 h 850120"/>
                    <a:gd name="connsiteX5" fmla="*/ 400779 w 442366"/>
                    <a:gd name="connsiteY5" fmla="*/ 662393 h 850120"/>
                    <a:gd name="connsiteX6" fmla="*/ 400779 w 442366"/>
                    <a:gd name="connsiteY6" fmla="*/ 70764 h 850120"/>
                    <a:gd name="connsiteX7" fmla="*/ 386555 w 442366"/>
                    <a:gd name="connsiteY7" fmla="*/ 56539 h 850120"/>
                    <a:gd name="connsiteX8" fmla="*/ 24105 w 442366"/>
                    <a:gd name="connsiteY8" fmla="*/ 0 h 850120"/>
                    <a:gd name="connsiteX9" fmla="*/ 418262 w 442366"/>
                    <a:gd name="connsiteY9" fmla="*/ 0 h 850120"/>
                    <a:gd name="connsiteX10" fmla="*/ 442366 w 442366"/>
                    <a:gd name="connsiteY10" fmla="*/ 24105 h 850120"/>
                    <a:gd name="connsiteX11" fmla="*/ 442366 w 442366"/>
                    <a:gd name="connsiteY11" fmla="*/ 826015 h 850120"/>
                    <a:gd name="connsiteX12" fmla="*/ 418262 w 442366"/>
                    <a:gd name="connsiteY12" fmla="*/ 850120 h 850120"/>
                    <a:gd name="connsiteX13" fmla="*/ 24105 w 442366"/>
                    <a:gd name="connsiteY13" fmla="*/ 850120 h 850120"/>
                    <a:gd name="connsiteX14" fmla="*/ 0 w 442366"/>
                    <a:gd name="connsiteY14" fmla="*/ 826015 h 850120"/>
                    <a:gd name="connsiteX15" fmla="*/ 0 w 442366"/>
                    <a:gd name="connsiteY15" fmla="*/ 24105 h 850120"/>
                    <a:gd name="connsiteX16" fmla="*/ 24105 w 442366"/>
                    <a:gd name="connsiteY16" fmla="*/ 0 h 8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66" h="850120">
                      <a:moveTo>
                        <a:pt x="55812" y="56539"/>
                      </a:moveTo>
                      <a:cubicBezTo>
                        <a:pt x="47956" y="56539"/>
                        <a:pt x="41588" y="62908"/>
                        <a:pt x="41588" y="70764"/>
                      </a:cubicBezTo>
                      <a:lnTo>
                        <a:pt x="41588" y="662393"/>
                      </a:lnTo>
                      <a:cubicBezTo>
                        <a:pt x="41588" y="670249"/>
                        <a:pt x="47956" y="676617"/>
                        <a:pt x="55812" y="676617"/>
                      </a:cubicBezTo>
                      <a:lnTo>
                        <a:pt x="386555" y="676617"/>
                      </a:lnTo>
                      <a:cubicBezTo>
                        <a:pt x="394411" y="676617"/>
                        <a:pt x="400779" y="670249"/>
                        <a:pt x="400779" y="662393"/>
                      </a:cubicBezTo>
                      <a:lnTo>
                        <a:pt x="400779" y="70764"/>
                      </a:lnTo>
                      <a:cubicBezTo>
                        <a:pt x="400779" y="62908"/>
                        <a:pt x="394411" y="56539"/>
                        <a:pt x="386555" y="56539"/>
                      </a:cubicBezTo>
                      <a:close/>
                      <a:moveTo>
                        <a:pt x="24105" y="0"/>
                      </a:moveTo>
                      <a:lnTo>
                        <a:pt x="418262" y="0"/>
                      </a:lnTo>
                      <a:cubicBezTo>
                        <a:pt x="431574" y="0"/>
                        <a:pt x="442366" y="10792"/>
                        <a:pt x="442366" y="24105"/>
                      </a:cubicBezTo>
                      <a:lnTo>
                        <a:pt x="442366" y="826015"/>
                      </a:lnTo>
                      <a:cubicBezTo>
                        <a:pt x="442366" y="839328"/>
                        <a:pt x="431574" y="850120"/>
                        <a:pt x="418262" y="850120"/>
                      </a:cubicBezTo>
                      <a:lnTo>
                        <a:pt x="24105" y="850120"/>
                      </a:lnTo>
                      <a:cubicBezTo>
                        <a:pt x="10792" y="850120"/>
                        <a:pt x="0" y="839328"/>
                        <a:pt x="0" y="826015"/>
                      </a:cubicBezTo>
                      <a:lnTo>
                        <a:pt x="0" y="24105"/>
                      </a:lnTo>
                      <a:cubicBezTo>
                        <a:pt x="0" y="10792"/>
                        <a:pt x="10792" y="0"/>
                        <a:pt x="24105"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372" kern="0">
                    <a:solidFill>
                      <a:srgbClr val="FFFFFF"/>
                    </a:solidFill>
                    <a:latin typeface="Segoe UI Semilight"/>
                  </a:endParaRPr>
                </a:p>
              </p:txBody>
            </p:sp>
            <p:sp>
              <p:nvSpPr>
                <p:cNvPr id="60" name="Rectangle: Rounded Corners 59"/>
                <p:cNvSpPr/>
                <p:nvPr/>
              </p:nvSpPr>
              <p:spPr bwMode="auto">
                <a:xfrm>
                  <a:off x="10600468" y="2461064"/>
                  <a:ext cx="90747" cy="3589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Rounded Corners 60"/>
                <p:cNvSpPr/>
                <p:nvPr/>
              </p:nvSpPr>
              <p:spPr bwMode="auto">
                <a:xfrm>
                  <a:off x="10580274" y="1876247"/>
                  <a:ext cx="131134" cy="1213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aphicFrame>
        <p:nvGraphicFramePr>
          <p:cNvPr id="78" name="Table 77"/>
          <p:cNvGraphicFramePr>
            <a:graphicFrameLocks noGrp="1"/>
          </p:cNvGraphicFramePr>
          <p:nvPr>
            <p:extLst/>
          </p:nvPr>
        </p:nvGraphicFramePr>
        <p:xfrm>
          <a:off x="6548894" y="3717721"/>
          <a:ext cx="1152546" cy="1347840"/>
        </p:xfrm>
        <a:graphic>
          <a:graphicData uri="http://schemas.openxmlformats.org/drawingml/2006/table">
            <a:tbl>
              <a:tblPr firstRow="1" bandRow="1">
                <a:tableStyleId>{5940675A-B579-460E-94D1-54222C63F5DA}</a:tableStyleId>
              </a:tblPr>
              <a:tblGrid>
                <a:gridCol w="1152546">
                  <a:extLst>
                    <a:ext uri="{9D8B030D-6E8A-4147-A177-3AD203B41FA5}">
                      <a16:colId xmlns:a16="http://schemas.microsoft.com/office/drawing/2014/main" val="335739504"/>
                    </a:ext>
                  </a:extLst>
                </a:gridCol>
              </a:tblGrid>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Name</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63487802"/>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Admin</a:t>
                      </a:r>
                      <a:r>
                        <a:rPr lang="en-US" sz="800" b="0" i="0" baseline="0">
                          <a:gradFill>
                            <a:gsLst>
                              <a:gs pos="2917">
                                <a:schemeClr val="tx1"/>
                              </a:gs>
                              <a:gs pos="100000">
                                <a:schemeClr val="tx1"/>
                              </a:gs>
                            </a:gsLst>
                            <a:lin ang="0" scaled="0"/>
                          </a:gradFill>
                          <a:latin typeface="Segoe UI" panose="020B0502040204020203" pitchFamily="34" charset="0"/>
                          <a:cs typeface="Segoe UI" panose="020B0502040204020203" pitchFamily="34" charset="0"/>
                        </a:rPr>
                        <a:t> Users</a:t>
                      </a:r>
                      <a:endPar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endParaRP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218354"/>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Endpoints</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3982744"/>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Keys</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47835177"/>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Gateways</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604356"/>
                  </a:ext>
                </a:extLst>
              </a:tr>
              <a:tr h="168480">
                <a:tc>
                  <a:txBody>
                    <a:bodyPr/>
                    <a:lstStyle/>
                    <a:p>
                      <a:pPr marL="0" indent="0">
                        <a:buFontTx/>
                        <a:buNone/>
                      </a:pPr>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Credentials</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0729931"/>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Geo Location</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27339996"/>
                  </a:ext>
                </a:extLst>
              </a:tr>
              <a:tr h="168480">
                <a:tc>
                  <a:txBody>
                    <a:bodyPr/>
                    <a:lstStyle/>
                    <a:p>
                      <a:r>
                        <a:rPr lang="en-US" sz="800" b="0" i="0">
                          <a:gradFill>
                            <a:gsLst>
                              <a:gs pos="2917">
                                <a:schemeClr val="tx1"/>
                              </a:gs>
                              <a:gs pos="100000">
                                <a:schemeClr val="tx1"/>
                              </a:gs>
                            </a:gsLst>
                            <a:lin ang="0" scaled="0"/>
                          </a:gradFill>
                          <a:latin typeface="Segoe UI" panose="020B0502040204020203" pitchFamily="34" charset="0"/>
                          <a:cs typeface="Segoe UI" panose="020B0502040204020203" pitchFamily="34" charset="0"/>
                        </a:rPr>
                        <a:t>Tags</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84768203"/>
                  </a:ext>
                </a:extLst>
              </a:tr>
            </a:tbl>
          </a:graphicData>
        </a:graphic>
      </p:graphicFrame>
      <p:graphicFrame>
        <p:nvGraphicFramePr>
          <p:cNvPr id="79" name="Table 78"/>
          <p:cNvGraphicFramePr>
            <a:graphicFrameLocks noGrp="1"/>
          </p:cNvGraphicFramePr>
          <p:nvPr>
            <p:extLst/>
          </p:nvPr>
        </p:nvGraphicFramePr>
        <p:xfrm>
          <a:off x="6548894" y="5768732"/>
          <a:ext cx="1152546" cy="631104"/>
        </p:xfrm>
        <a:graphic>
          <a:graphicData uri="http://schemas.openxmlformats.org/drawingml/2006/table">
            <a:tbl>
              <a:tblPr firstRow="1" bandRow="1">
                <a:tableStyleId>{5940675A-B579-460E-94D1-54222C63F5DA}</a:tableStyleId>
              </a:tblPr>
              <a:tblGrid>
                <a:gridCol w="1152546">
                  <a:extLst>
                    <a:ext uri="{9D8B030D-6E8A-4147-A177-3AD203B41FA5}">
                      <a16:colId xmlns:a16="http://schemas.microsoft.com/office/drawing/2014/main" val="335739504"/>
                    </a:ext>
                  </a:extLst>
                </a:gridCol>
              </a:tblGrid>
              <a:tr h="155380">
                <a:tc>
                  <a:txBody>
                    <a:bodyPr/>
                    <a:lstStyle/>
                    <a:p>
                      <a:pPr marL="0" algn="l" defTabSz="932742" rtl="0" eaLnBrk="1" latinLnBrk="0" hangingPunct="1"/>
                      <a:r>
                        <a:rPr lang="en-US" sz="800" b="0" i="0" kern="1200">
                          <a:gradFill>
                            <a:gsLst>
                              <a:gs pos="2917">
                                <a:schemeClr val="tx1"/>
                              </a:gs>
                              <a:gs pos="100000">
                                <a:schemeClr val="tx1"/>
                              </a:gs>
                            </a:gsLst>
                            <a:lin ang="0" scaled="0"/>
                          </a:gradFill>
                          <a:latin typeface="Segoe UI" panose="020B0502040204020203" pitchFamily="34" charset="0"/>
                          <a:ea typeface="+mn-ea"/>
                          <a:cs typeface="Segoe UI" panose="020B0502040204020203" pitchFamily="34" charset="0"/>
                        </a:rPr>
                        <a:t>Name</a:t>
                      </a:r>
                    </a:p>
                  </a:txBody>
                  <a:tcPr marL="44821" marR="44821" marT="17928" marB="17928">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63487802"/>
                  </a:ext>
                </a:extLst>
              </a:tr>
              <a:tr h="155380">
                <a:tc>
                  <a:txBody>
                    <a:bodyPr/>
                    <a:lstStyle/>
                    <a:p>
                      <a:pPr marL="0" algn="l" defTabSz="932742" rtl="0" eaLnBrk="1" latinLnBrk="0" hangingPunct="1"/>
                      <a:r>
                        <a:rPr lang="en-US" sz="800" b="0" i="0" kern="1200">
                          <a:gradFill>
                            <a:gsLst>
                              <a:gs pos="2917">
                                <a:schemeClr val="tx1"/>
                              </a:gs>
                              <a:gs pos="100000">
                                <a:schemeClr val="tx1"/>
                              </a:gs>
                            </a:gsLst>
                            <a:lin ang="0" scaled="0"/>
                          </a:gradFill>
                          <a:latin typeface="Segoe UI" panose="020B0502040204020203" pitchFamily="34" charset="0"/>
                          <a:ea typeface="+mn-ea"/>
                          <a:cs typeface="Segoe UI" panose="020B0502040204020203" pitchFamily="34" charset="0"/>
                        </a:rPr>
                        <a:t>Reports</a:t>
                      </a:r>
                    </a:p>
                  </a:txBody>
                  <a:tcPr marL="44821" marR="44821" marT="17928" marB="1792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218354"/>
                  </a:ext>
                </a:extLst>
              </a:tr>
              <a:tr h="155380">
                <a:tc>
                  <a:txBody>
                    <a:bodyPr/>
                    <a:lstStyle/>
                    <a:p>
                      <a:pPr marL="0" algn="l" defTabSz="932742" rtl="0" eaLnBrk="1" latinLnBrk="0" hangingPunct="1"/>
                      <a:r>
                        <a:rPr lang="en-US" sz="800" b="0" i="0" kern="1200">
                          <a:gradFill>
                            <a:gsLst>
                              <a:gs pos="2917">
                                <a:schemeClr val="tx1"/>
                              </a:gs>
                              <a:gs pos="100000">
                                <a:schemeClr val="tx1"/>
                              </a:gs>
                            </a:gsLst>
                            <a:lin ang="0" scaled="0"/>
                          </a:gradFill>
                          <a:latin typeface="Segoe UI" panose="020B0502040204020203" pitchFamily="34" charset="0"/>
                          <a:ea typeface="+mn-ea"/>
                          <a:cs typeface="Segoe UI" panose="020B0502040204020203" pitchFamily="34" charset="0"/>
                        </a:rPr>
                        <a:t>Datasets</a:t>
                      </a:r>
                    </a:p>
                  </a:txBody>
                  <a:tcPr marL="44821" marR="44821" marT="17928" marB="1792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3982744"/>
                  </a:ext>
                </a:extLst>
              </a:tr>
              <a:tr h="155380">
                <a:tc>
                  <a:txBody>
                    <a:bodyPr/>
                    <a:lstStyle/>
                    <a:p>
                      <a:pPr marL="0" algn="l" defTabSz="932742" rtl="0" eaLnBrk="1" latinLnBrk="0" hangingPunct="1"/>
                      <a:r>
                        <a:rPr lang="en-US" sz="800" b="0" i="0" kern="1200">
                          <a:gradFill>
                            <a:gsLst>
                              <a:gs pos="2917">
                                <a:schemeClr val="tx1"/>
                              </a:gs>
                              <a:gs pos="100000">
                                <a:schemeClr val="tx1"/>
                              </a:gs>
                            </a:gsLst>
                            <a:lin ang="0" scaled="0"/>
                          </a:gradFill>
                          <a:latin typeface="Segoe UI" panose="020B0502040204020203" pitchFamily="34" charset="0"/>
                          <a:ea typeface="+mn-ea"/>
                          <a:cs typeface="Segoe UI" panose="020B0502040204020203" pitchFamily="34" charset="0"/>
                        </a:rPr>
                        <a:t>Tags</a:t>
                      </a:r>
                    </a:p>
                  </a:txBody>
                  <a:tcPr marL="44821" marR="44821" marT="17928" marB="1792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4604356"/>
                  </a:ext>
                </a:extLst>
              </a:tr>
            </a:tbl>
          </a:graphicData>
        </a:graphic>
      </p:graphicFrame>
      <p:grpSp>
        <p:nvGrpSpPr>
          <p:cNvPr id="5" name="Group 4"/>
          <p:cNvGrpSpPr/>
          <p:nvPr/>
        </p:nvGrpSpPr>
        <p:grpSpPr>
          <a:xfrm>
            <a:off x="508360" y="2457873"/>
            <a:ext cx="3782237" cy="4138210"/>
            <a:chOff x="460527" y="2485112"/>
            <a:chExt cx="3858079" cy="4221190"/>
          </a:xfrm>
        </p:grpSpPr>
        <p:sp>
          <p:nvSpPr>
            <p:cNvPr id="103" name="Rectangle 102"/>
            <p:cNvSpPr/>
            <p:nvPr/>
          </p:nvSpPr>
          <p:spPr>
            <a:xfrm>
              <a:off x="460527" y="2485112"/>
              <a:ext cx="3858079"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05" name="Rectangle 104"/>
            <p:cNvSpPr/>
            <p:nvPr/>
          </p:nvSpPr>
          <p:spPr>
            <a:xfrm>
              <a:off x="460527" y="6660582"/>
              <a:ext cx="3858079"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54" name="TextBox 53"/>
            <p:cNvSpPr txBox="1"/>
            <p:nvPr/>
          </p:nvSpPr>
          <p:spPr>
            <a:xfrm>
              <a:off x="2006192" y="3537777"/>
              <a:ext cx="766749" cy="261482"/>
            </a:xfrm>
            <a:prstGeom prst="rect">
              <a:avLst/>
            </a:prstGeom>
            <a:noFill/>
          </p:spPr>
          <p:txBody>
            <a:bodyPr wrap="none" lIns="143428" rIns="143428" rtlCol="0" anchor="ctr">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Analyst</a:t>
              </a:r>
            </a:p>
          </p:txBody>
        </p:sp>
        <p:sp>
          <p:nvSpPr>
            <p:cNvPr id="55" name="Freeform: Shape 54"/>
            <p:cNvSpPr/>
            <p:nvPr/>
          </p:nvSpPr>
          <p:spPr>
            <a:xfrm>
              <a:off x="2134939" y="2925509"/>
              <a:ext cx="509255" cy="612268"/>
            </a:xfrm>
            <a:custGeom>
              <a:avLst/>
              <a:gdLst>
                <a:gd name="connsiteX0" fmla="*/ 239662 w 479324"/>
                <a:gd name="connsiteY0" fmla="*/ 278848 h 576282"/>
                <a:gd name="connsiteX1" fmla="*/ 296592 w 479324"/>
                <a:gd name="connsiteY1" fmla="*/ 322698 h 576282"/>
                <a:gd name="connsiteX2" fmla="*/ 239661 w 479324"/>
                <a:gd name="connsiteY2" fmla="*/ 510648 h 576282"/>
                <a:gd name="connsiteX3" fmla="*/ 182732 w 479324"/>
                <a:gd name="connsiteY3" fmla="*/ 322698 h 576282"/>
                <a:gd name="connsiteX4" fmla="*/ 355416 w 479324"/>
                <a:gd name="connsiteY4" fmla="*/ 255778 h 576282"/>
                <a:gd name="connsiteX5" fmla="*/ 425906 w 479324"/>
                <a:gd name="connsiteY5" fmla="*/ 255778 h 576282"/>
                <a:gd name="connsiteX6" fmla="*/ 479324 w 479324"/>
                <a:gd name="connsiteY6" fmla="*/ 309197 h 576282"/>
                <a:gd name="connsiteX7" fmla="*/ 479324 w 479324"/>
                <a:gd name="connsiteY7" fmla="*/ 522864 h 576282"/>
                <a:gd name="connsiteX8" fmla="*/ 425906 w 479324"/>
                <a:gd name="connsiteY8" fmla="*/ 576282 h 576282"/>
                <a:gd name="connsiteX9" fmla="*/ 258440 w 479324"/>
                <a:gd name="connsiteY9" fmla="*/ 576282 h 576282"/>
                <a:gd name="connsiteX10" fmla="*/ 53419 w 479324"/>
                <a:gd name="connsiteY10" fmla="*/ 255778 h 576282"/>
                <a:gd name="connsiteX11" fmla="*/ 123908 w 479324"/>
                <a:gd name="connsiteY11" fmla="*/ 255778 h 576282"/>
                <a:gd name="connsiteX12" fmla="*/ 220884 w 479324"/>
                <a:gd name="connsiteY12" fmla="*/ 576282 h 576282"/>
                <a:gd name="connsiteX13" fmla="*/ 53419 w 479324"/>
                <a:gd name="connsiteY13" fmla="*/ 576282 h 576282"/>
                <a:gd name="connsiteX14" fmla="*/ 0 w 479324"/>
                <a:gd name="connsiteY14" fmla="*/ 522864 h 576282"/>
                <a:gd name="connsiteX15" fmla="*/ 0 w 479324"/>
                <a:gd name="connsiteY15" fmla="*/ 309197 h 576282"/>
                <a:gd name="connsiteX16" fmla="*/ 53419 w 479324"/>
                <a:gd name="connsiteY16" fmla="*/ 255778 h 576282"/>
                <a:gd name="connsiteX17" fmla="*/ 239662 w 479324"/>
                <a:gd name="connsiteY17" fmla="*/ 0 h 576282"/>
                <a:gd name="connsiteX18" fmla="*/ 359991 w 479324"/>
                <a:gd name="connsiteY18" fmla="*/ 120328 h 576282"/>
                <a:gd name="connsiteX19" fmla="*/ 239662 w 479324"/>
                <a:gd name="connsiteY19" fmla="*/ 240657 h 576282"/>
                <a:gd name="connsiteX20" fmla="*/ 119333 w 479324"/>
                <a:gd name="connsiteY20" fmla="*/ 120328 h 576282"/>
                <a:gd name="connsiteX21" fmla="*/ 239662 w 479324"/>
                <a:gd name="connsiteY21" fmla="*/ 0 h 5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324" h="576282">
                  <a:moveTo>
                    <a:pt x="239662" y="278848"/>
                  </a:moveTo>
                  <a:lnTo>
                    <a:pt x="296592" y="322698"/>
                  </a:lnTo>
                  <a:lnTo>
                    <a:pt x="239661" y="510648"/>
                  </a:lnTo>
                  <a:lnTo>
                    <a:pt x="182732" y="322698"/>
                  </a:lnTo>
                  <a:close/>
                  <a:moveTo>
                    <a:pt x="355416" y="255778"/>
                  </a:moveTo>
                  <a:lnTo>
                    <a:pt x="425906" y="255778"/>
                  </a:lnTo>
                  <a:cubicBezTo>
                    <a:pt x="455408" y="255778"/>
                    <a:pt x="479324" y="279695"/>
                    <a:pt x="479324" y="309197"/>
                  </a:cubicBezTo>
                  <a:lnTo>
                    <a:pt x="479324" y="522864"/>
                  </a:lnTo>
                  <a:cubicBezTo>
                    <a:pt x="479324" y="552366"/>
                    <a:pt x="455408" y="576282"/>
                    <a:pt x="425906" y="576282"/>
                  </a:cubicBezTo>
                  <a:lnTo>
                    <a:pt x="258440" y="576282"/>
                  </a:lnTo>
                  <a:close/>
                  <a:moveTo>
                    <a:pt x="53419" y="255778"/>
                  </a:moveTo>
                  <a:lnTo>
                    <a:pt x="123908" y="255778"/>
                  </a:lnTo>
                  <a:lnTo>
                    <a:pt x="220884" y="576282"/>
                  </a:lnTo>
                  <a:lnTo>
                    <a:pt x="53419" y="576282"/>
                  </a:lnTo>
                  <a:cubicBezTo>
                    <a:pt x="23917" y="576282"/>
                    <a:pt x="0" y="552366"/>
                    <a:pt x="0" y="522864"/>
                  </a:cubicBezTo>
                  <a:lnTo>
                    <a:pt x="0" y="309197"/>
                  </a:lnTo>
                  <a:cubicBezTo>
                    <a:pt x="0" y="279695"/>
                    <a:pt x="23917" y="255778"/>
                    <a:pt x="53419" y="255778"/>
                  </a:cubicBezTo>
                  <a:close/>
                  <a:moveTo>
                    <a:pt x="239662" y="0"/>
                  </a:moveTo>
                  <a:cubicBezTo>
                    <a:pt x="306118" y="0"/>
                    <a:pt x="359991" y="53873"/>
                    <a:pt x="359991" y="120328"/>
                  </a:cubicBezTo>
                  <a:cubicBezTo>
                    <a:pt x="359991" y="186784"/>
                    <a:pt x="306118" y="240657"/>
                    <a:pt x="239662" y="240657"/>
                  </a:cubicBezTo>
                  <a:cubicBezTo>
                    <a:pt x="173206" y="240657"/>
                    <a:pt x="119333" y="186784"/>
                    <a:pt x="119333" y="120328"/>
                  </a:cubicBezTo>
                  <a:cubicBezTo>
                    <a:pt x="119333" y="53873"/>
                    <a:pt x="173206" y="0"/>
                    <a:pt x="2396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defRPr/>
              </a:pPr>
              <a:endParaRPr lang="en-US" sz="1765">
                <a:solidFill>
                  <a:srgbClr val="353535"/>
                </a:solidFill>
                <a:latin typeface="Segoe UI Semilight"/>
              </a:endParaRPr>
            </a:p>
          </p:txBody>
        </p:sp>
        <p:sp>
          <p:nvSpPr>
            <p:cNvPr id="3" name="TextBox 2"/>
            <p:cNvSpPr txBox="1"/>
            <p:nvPr/>
          </p:nvSpPr>
          <p:spPr>
            <a:xfrm>
              <a:off x="1299320" y="5700378"/>
              <a:ext cx="2180492" cy="464614"/>
            </a:xfrm>
            <a:prstGeom prst="rect">
              <a:avLst/>
            </a:prstGeom>
            <a:noFill/>
          </p:spPr>
          <p:txBody>
            <a:bodyPr wrap="square" lIns="179285" tIns="143428" rIns="179285" bIns="143428" rtlCol="0">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Power BI Desktop</a:t>
              </a:r>
            </a:p>
          </p:txBody>
        </p:sp>
        <p:grpSp>
          <p:nvGrpSpPr>
            <p:cNvPr id="4" name="Group 3"/>
            <p:cNvGrpSpPr/>
            <p:nvPr/>
          </p:nvGrpSpPr>
          <p:grpSpPr>
            <a:xfrm>
              <a:off x="819668" y="3998912"/>
              <a:ext cx="3139796" cy="1698278"/>
              <a:chOff x="784177" y="-3726558"/>
              <a:chExt cx="3139796" cy="1698278"/>
            </a:xfrm>
          </p:grpSpPr>
          <p:grpSp>
            <p:nvGrpSpPr>
              <p:cNvPr id="45" name="Group 44"/>
              <p:cNvGrpSpPr/>
              <p:nvPr/>
            </p:nvGrpSpPr>
            <p:grpSpPr>
              <a:xfrm>
                <a:off x="784177" y="-3726558"/>
                <a:ext cx="3139796" cy="1698278"/>
                <a:chOff x="655638" y="2219210"/>
                <a:chExt cx="5615620" cy="3054837"/>
              </a:xfrm>
            </p:grpSpPr>
            <p:sp>
              <p:nvSpPr>
                <p:cNvPr id="47" name="Rectangle 46"/>
                <p:cNvSpPr/>
                <p:nvPr/>
              </p:nvSpPr>
              <p:spPr bwMode="auto">
                <a:xfrm>
                  <a:off x="1173983" y="2219210"/>
                  <a:ext cx="4663464" cy="283845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err="1">
                    <a:solidFill>
                      <a:srgbClr val="353535"/>
                    </a:solidFill>
                    <a:latin typeface="Segoe UI Semilight"/>
                  </a:endParaRPr>
                </a:p>
              </p:txBody>
            </p:sp>
            <p:sp>
              <p:nvSpPr>
                <p:cNvPr id="48" name="Freeform 51"/>
                <p:cNvSpPr>
                  <a:spLocks/>
                </p:cNvSpPr>
                <p:nvPr/>
              </p:nvSpPr>
              <p:spPr bwMode="auto">
                <a:xfrm>
                  <a:off x="655638" y="5050334"/>
                  <a:ext cx="5615620" cy="22371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 name="Rectangle 48"/>
                <p:cNvSpPr/>
                <p:nvPr/>
              </p:nvSpPr>
              <p:spPr bwMode="auto">
                <a:xfrm>
                  <a:off x="1397461" y="2452255"/>
                  <a:ext cx="4216508" cy="23518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Freeform: Shape 50"/>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defRPr/>
                  </a:pPr>
                  <a:endParaRPr lang="en-US" sz="1765" err="1">
                    <a:solidFill>
                      <a:srgbClr val="353535"/>
                    </a:solidFill>
                    <a:latin typeface="Segoe UI Semilight"/>
                  </a:endParaRPr>
                </a:p>
              </p:txBody>
            </p:sp>
          </p:grpSp>
          <p:pic>
            <p:nvPicPr>
              <p:cNvPr id="65" name="Picture 64"/>
              <p:cNvPicPr>
                <a:picLocks noChangeAspect="1"/>
              </p:cNvPicPr>
              <p:nvPr/>
            </p:nvPicPr>
            <p:blipFill rotWithShape="1">
              <a:blip r:embed="rId3"/>
              <a:srcRect t="-214" r="-2" b="2870"/>
              <a:stretch/>
            </p:blipFill>
            <p:spPr>
              <a:xfrm>
                <a:off x="1198944" y="-3600812"/>
                <a:ext cx="2357527" cy="1311250"/>
              </a:xfrm>
              <a:prstGeom prst="rect">
                <a:avLst/>
              </a:prstGeom>
              <a:ln>
                <a:noFill/>
              </a:ln>
            </p:spPr>
          </p:pic>
        </p:grpSp>
      </p:grpSp>
      <p:sp>
        <p:nvSpPr>
          <p:cNvPr id="97" name="TextBox 96"/>
          <p:cNvSpPr txBox="1"/>
          <p:nvPr/>
        </p:nvSpPr>
        <p:spPr>
          <a:xfrm>
            <a:off x="5041841" y="3132193"/>
            <a:ext cx="645884" cy="165949"/>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Developer</a:t>
            </a:r>
          </a:p>
        </p:txBody>
      </p:sp>
      <p:sp>
        <p:nvSpPr>
          <p:cNvPr id="98" name="Oval 97"/>
          <p:cNvSpPr/>
          <p:nvPr/>
        </p:nvSpPr>
        <p:spPr>
          <a:xfrm flipH="1">
            <a:off x="5198761" y="2529213"/>
            <a:ext cx="225149" cy="2251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99" name="Freeform 31"/>
          <p:cNvSpPr/>
          <p:nvPr/>
        </p:nvSpPr>
        <p:spPr>
          <a:xfrm flipH="1">
            <a:off x="5100833" y="2777702"/>
            <a:ext cx="459028" cy="307928"/>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100" name="Freeform 33"/>
          <p:cNvSpPr/>
          <p:nvPr/>
        </p:nvSpPr>
        <p:spPr>
          <a:xfrm rot="1354798" flipH="1">
            <a:off x="5417261" y="2857614"/>
            <a:ext cx="210403" cy="123392"/>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Tree>
    <p:extLst>
      <p:ext uri="{BB962C8B-B14F-4D97-AF65-F5344CB8AC3E}">
        <p14:creationId xmlns:p14="http://schemas.microsoft.com/office/powerpoint/2010/main" val="3019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750" fill="hold"/>
                                        <p:tgtEl>
                                          <p:spTgt spid="101"/>
                                        </p:tgtEl>
                                        <p:attrNameLst>
                                          <p:attrName>ppt_x</p:attrName>
                                        </p:attrNameLst>
                                      </p:cBhvr>
                                      <p:tavLst>
                                        <p:tav tm="0">
                                          <p:val>
                                            <p:strVal val="0-#ppt_w/2"/>
                                          </p:val>
                                        </p:tav>
                                        <p:tav tm="100000">
                                          <p:val>
                                            <p:strVal val="#ppt_x"/>
                                          </p:val>
                                        </p:tav>
                                      </p:tavLst>
                                    </p:anim>
                                    <p:anim calcmode="lin" valueType="num">
                                      <p:cBhvr additive="base">
                                        <p:cTn id="8" dur="750" fill="hold"/>
                                        <p:tgtEl>
                                          <p:spTgt spid="10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0-#ppt_w/2"/>
                                          </p:val>
                                        </p:tav>
                                        <p:tav tm="100000">
                                          <p:val>
                                            <p:strVal val="#ppt_x"/>
                                          </p:val>
                                        </p:tav>
                                      </p:tavLst>
                                    </p:anim>
                                    <p:anim calcmode="lin" valueType="num">
                                      <p:cBhvr additive="base">
                                        <p:cTn id="12" dur="75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 calcmode="lin" valueType="num">
                                      <p:cBhvr additive="base">
                                        <p:cTn id="15" dur="750" fill="hold"/>
                                        <p:tgtEl>
                                          <p:spTgt spid="126"/>
                                        </p:tgtEl>
                                        <p:attrNameLst>
                                          <p:attrName>ppt_x</p:attrName>
                                        </p:attrNameLst>
                                      </p:cBhvr>
                                      <p:tavLst>
                                        <p:tav tm="0">
                                          <p:val>
                                            <p:strVal val="0-#ppt_w/2"/>
                                          </p:val>
                                        </p:tav>
                                        <p:tav tm="100000">
                                          <p:val>
                                            <p:strVal val="#ppt_x"/>
                                          </p:val>
                                        </p:tav>
                                      </p:tavLst>
                                    </p:anim>
                                    <p:anim calcmode="lin" valueType="num">
                                      <p:cBhvr additive="base">
                                        <p:cTn id="16" dur="750" fill="hold"/>
                                        <p:tgtEl>
                                          <p:spTgt spid="126"/>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250"/>
                                  </p:stCondLst>
                                  <p:childTnLst>
                                    <p:animMotion origin="layout" path="M 3.32653E-6 -4.90695E-6 L 3.32653E-6 0.06582 " pathEditMode="relative" rAng="0" ptsTypes="AA">
                                      <p:cBhvr>
                                        <p:cTn id="21" dur="750" spd="-100000" fill="hold"/>
                                        <p:tgtEl>
                                          <p:spTgt spid="5"/>
                                        </p:tgtEl>
                                        <p:attrNameLst>
                                          <p:attrName>ppt_x</p:attrName>
                                          <p:attrName>ppt_y</p:attrName>
                                        </p:attrNameLst>
                                      </p:cBhvr>
                                      <p:rCtr x="0" y="3291"/>
                                    </p:animMotion>
                                  </p:childTnLst>
                                </p:cTn>
                              </p:par>
                              <p:par>
                                <p:cTn id="22" presetID="10" presetClass="entr" presetSubtype="0" fill="hold" nodeType="withEffect">
                                  <p:stCondLst>
                                    <p:cond delay="40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par>
                                <p:cTn id="25" presetID="42" presetClass="path" presetSubtype="0" decel="100000" fill="hold" nodeType="withEffect">
                                  <p:stCondLst>
                                    <p:cond delay="400"/>
                                  </p:stCondLst>
                                  <p:childTnLst>
                                    <p:animMotion origin="layout" path="M 3.32653E-6 -4.90695E-6 L 3.32653E-6 0.06582 " pathEditMode="relative" rAng="0" ptsTypes="AA">
                                      <p:cBhvr>
                                        <p:cTn id="26" dur="750" spd="-100000" fill="hold"/>
                                        <p:tgtEl>
                                          <p:spTgt spid="79"/>
                                        </p:tgtEl>
                                        <p:attrNameLst>
                                          <p:attrName>ppt_x</p:attrName>
                                          <p:attrName>ppt_y</p:attrName>
                                        </p:attrNameLst>
                                      </p:cBhvr>
                                      <p:rCtr x="0" y="3291"/>
                                    </p:animMotion>
                                  </p:childTnLst>
                                </p:cTn>
                              </p:par>
                              <p:par>
                                <p:cTn id="27" presetID="10" presetClass="entr" presetSubtype="0" fill="hold" nodeType="withEffect">
                                  <p:stCondLst>
                                    <p:cond delay="40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42" presetClass="path" presetSubtype="0" decel="100000" fill="hold" nodeType="withEffect">
                                  <p:stCondLst>
                                    <p:cond delay="400"/>
                                  </p:stCondLst>
                                  <p:childTnLst>
                                    <p:animMotion origin="layout" path="M 3.32653E-6 -4.90695E-6 L 3.32653E-6 0.06582 " pathEditMode="relative" rAng="0" ptsTypes="AA">
                                      <p:cBhvr>
                                        <p:cTn id="31" dur="750" spd="-100000" fill="hold"/>
                                        <p:tgtEl>
                                          <p:spTgt spid="78"/>
                                        </p:tgtEl>
                                        <p:attrNameLst>
                                          <p:attrName>ppt_x</p:attrName>
                                          <p:attrName>ppt_y</p:attrName>
                                        </p:attrNameLst>
                                      </p:cBhvr>
                                      <p:rCtr x="0" y="3291"/>
                                    </p:animMotion>
                                  </p:childTnLst>
                                </p:cTn>
                              </p:par>
                              <p:par>
                                <p:cTn id="32" presetID="10" presetClass="entr" presetSubtype="0" fill="hold" nodeType="withEffect">
                                  <p:stCondLst>
                                    <p:cond delay="4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nodeType="withEffect">
                                  <p:stCondLst>
                                    <p:cond delay="400"/>
                                  </p:stCondLst>
                                  <p:childTnLst>
                                    <p:animMotion origin="layout" path="M 3.32653E-6 -4.90695E-6 L 3.32653E-6 0.06582 " pathEditMode="relative" rAng="0" ptsTypes="AA">
                                      <p:cBhvr>
                                        <p:cTn id="36" dur="750" spd="-100000" fill="hold"/>
                                        <p:tgtEl>
                                          <p:spTgt spid="8"/>
                                        </p:tgtEl>
                                        <p:attrNameLst>
                                          <p:attrName>ppt_x</p:attrName>
                                          <p:attrName>ppt_y</p:attrName>
                                        </p:attrNameLst>
                                      </p:cBhvr>
                                      <p:rCtr x="0" y="3291"/>
                                    </p:animMotion>
                                  </p:childTnLst>
                                </p:cTn>
                              </p:par>
                              <p:par>
                                <p:cTn id="37" presetID="10" presetClass="entr" presetSubtype="0" fill="hold" nodeType="withEffect">
                                  <p:stCondLst>
                                    <p:cond delay="5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42" presetClass="path" presetSubtype="0" decel="100000" fill="hold" nodeType="withEffect">
                                  <p:stCondLst>
                                    <p:cond delay="550"/>
                                  </p:stCondLst>
                                  <p:childTnLst>
                                    <p:animMotion origin="layout" path="M 3.32653E-6 -4.90695E-6 L 3.32653E-6 0.06582 " pathEditMode="relative" rAng="0" ptsTypes="AA">
                                      <p:cBhvr>
                                        <p:cTn id="41" dur="750" spd="-100000" fill="hold"/>
                                        <p:tgtEl>
                                          <p:spTgt spid="6"/>
                                        </p:tgtEl>
                                        <p:attrNameLst>
                                          <p:attrName>ppt_x</p:attrName>
                                          <p:attrName>ppt_y</p:attrName>
                                        </p:attrNameLst>
                                      </p:cBhvr>
                                      <p:rCtr x="0" y="32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01" grpId="0" animBg="1"/>
      <p:bldP spid="1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Power BI Embedded: New Experience</a:t>
            </a:r>
          </a:p>
        </p:txBody>
      </p:sp>
      <p:sp>
        <p:nvSpPr>
          <p:cNvPr id="151" name="Arrow: Chevron 150"/>
          <p:cNvSpPr/>
          <p:nvPr/>
        </p:nvSpPr>
        <p:spPr>
          <a:xfrm>
            <a:off x="4363994"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4" name="Arrow: Pentagon 153"/>
          <p:cNvSpPr/>
          <p:nvPr/>
        </p:nvSpPr>
        <p:spPr>
          <a:xfrm>
            <a:off x="448213" y="1548961"/>
            <a:ext cx="3994160" cy="887788"/>
          </a:xfrm>
          <a:prstGeom prst="homePlate">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sp>
        <p:nvSpPr>
          <p:cNvPr id="157" name="Arrow: Chevron 156"/>
          <p:cNvSpPr/>
          <p:nvPr/>
        </p:nvSpPr>
        <p:spPr>
          <a:xfrm>
            <a:off x="8119680" y="1548960"/>
            <a:ext cx="3834066" cy="887789"/>
          </a:xfrm>
          <a:prstGeom prst="chevron">
            <a:avLst>
              <a:gd name="adj" fmla="val 22517"/>
            </a:avLst>
          </a:prstGeom>
          <a:solidFill>
            <a:schemeClr val="accent1"/>
          </a:solidFill>
          <a:ln>
            <a:noFill/>
          </a:ln>
        </p:spPr>
        <p:txBody>
          <a:bodyPr vert="horz" wrap="square" lIns="179285" tIns="44821" rIns="89642" bIns="44821" rtlCol="0" anchor="ctr">
            <a:noAutofit/>
          </a:bodyPr>
          <a:lstStyle/>
          <a:p>
            <a:pPr defTabSz="896215">
              <a:lnSpc>
                <a:spcPct val="90000"/>
              </a:lnSpc>
              <a:spcBef>
                <a:spcPct val="0"/>
              </a:spcBef>
              <a:defRPr/>
            </a:pPr>
            <a:r>
              <a:rPr lang="en-US" sz="2353">
                <a:ln w="3175">
                  <a:noFill/>
                </a:ln>
                <a:gradFill>
                  <a:gsLst>
                    <a:gs pos="2917">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endParaRPr lang="en-US" sz="2353">
              <a:ln w="3175">
                <a:noFill/>
              </a:ln>
              <a:gradFill>
                <a:gsLst>
                  <a:gs pos="2917">
                    <a:schemeClr val="bg1"/>
                  </a:gs>
                  <a:gs pos="100000">
                    <a:schemeClr val="bg1"/>
                  </a:gs>
                </a:gsLst>
                <a:lin ang="5400000" scaled="0"/>
              </a:gradFill>
              <a:latin typeface="Segoe UI Semilight"/>
              <a:ea typeface="Segoe UI Black" panose="020B0A02040204020203" pitchFamily="34" charset="0"/>
              <a:cs typeface="Segoe UI Black" panose="020B0A02040204020203" pitchFamily="34" charset="0"/>
            </a:endParaRPr>
          </a:p>
        </p:txBody>
      </p:sp>
      <p:grpSp>
        <p:nvGrpSpPr>
          <p:cNvPr id="15" name="Group 14"/>
          <p:cNvGrpSpPr/>
          <p:nvPr/>
        </p:nvGrpSpPr>
        <p:grpSpPr>
          <a:xfrm>
            <a:off x="8119679" y="2436747"/>
            <a:ext cx="3639641" cy="4138210"/>
            <a:chOff x="8282495" y="2485112"/>
            <a:chExt cx="3712623" cy="4221190"/>
          </a:xfrm>
        </p:grpSpPr>
        <p:sp>
          <p:nvSpPr>
            <p:cNvPr id="158" name="Rectangle 157"/>
            <p:cNvSpPr/>
            <p:nvPr/>
          </p:nvSpPr>
          <p:spPr>
            <a:xfrm>
              <a:off x="8282495" y="2485112"/>
              <a:ext cx="3712623"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9" name="Rectangle 158"/>
            <p:cNvSpPr/>
            <p:nvPr/>
          </p:nvSpPr>
          <p:spPr>
            <a:xfrm>
              <a:off x="8282495"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lnSpc>
                  <a:spcPct val="90000"/>
                </a:lnSpc>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62" name="TextBox 161"/>
            <p:cNvSpPr txBox="1"/>
            <p:nvPr/>
          </p:nvSpPr>
          <p:spPr>
            <a:xfrm>
              <a:off x="9833434" y="3801315"/>
              <a:ext cx="610744" cy="169149"/>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End users</a:t>
              </a:r>
            </a:p>
          </p:txBody>
        </p:sp>
        <p:sp>
          <p:nvSpPr>
            <p:cNvPr id="163" name="Up Arrow 51"/>
            <p:cNvSpPr/>
            <p:nvPr/>
          </p:nvSpPr>
          <p:spPr>
            <a:xfrm>
              <a:off x="9994295" y="4215590"/>
              <a:ext cx="289023" cy="557947"/>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nvGrpSpPr>
            <p:cNvPr id="164" name="Group 163"/>
            <p:cNvGrpSpPr/>
            <p:nvPr/>
          </p:nvGrpSpPr>
          <p:grpSpPr>
            <a:xfrm>
              <a:off x="9483887" y="5043936"/>
              <a:ext cx="1309838" cy="1195547"/>
              <a:chOff x="9620411" y="4159423"/>
              <a:chExt cx="974126" cy="889128"/>
            </a:xfrm>
          </p:grpSpPr>
          <p:sp>
            <p:nvSpPr>
              <p:cNvPr id="165" name="TextBox 164"/>
              <p:cNvSpPr txBox="1"/>
              <p:nvPr/>
            </p:nvSpPr>
            <p:spPr>
              <a:xfrm>
                <a:off x="9890503" y="4922755"/>
                <a:ext cx="433944" cy="125796"/>
              </a:xfrm>
              <a:prstGeom prst="rect">
                <a:avLst/>
              </a:prstGeom>
              <a:noFill/>
            </p:spPr>
            <p:txBody>
              <a:bodyPr wrap="none" lIns="0" tIns="0" rIns="0" bIns="0" rtlCol="0" anchor="ctr">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Your app</a:t>
                </a:r>
              </a:p>
            </p:txBody>
          </p:sp>
          <p:grpSp>
            <p:nvGrpSpPr>
              <p:cNvPr id="171" name="Group 170"/>
              <p:cNvGrpSpPr/>
              <p:nvPr/>
            </p:nvGrpSpPr>
            <p:grpSpPr>
              <a:xfrm>
                <a:off x="9620411" y="4159423"/>
                <a:ext cx="974126" cy="729453"/>
                <a:chOff x="10467794" y="2369307"/>
                <a:chExt cx="1004386" cy="752113"/>
              </a:xfrm>
              <a:solidFill>
                <a:srgbClr val="282828"/>
              </a:solidFill>
            </p:grpSpPr>
            <p:sp>
              <p:nvSpPr>
                <p:cNvPr id="176" name="Freeform 64"/>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solidFill>
                  <a:schemeClr val="accent1"/>
                </a:solidFill>
                <a:ln w="9525" cap="flat" cmpd="sng" algn="ctr">
                  <a:noFill/>
                  <a:prstDash val="solid"/>
                </a:ln>
                <a:effectLst/>
              </p:spPr>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575">
                    <a:defRPr/>
                  </a:pPr>
                  <a:endParaRPr lang="en-US" sz="1369" kern="0" spc="-49">
                    <a:ln>
                      <a:solidFill>
                        <a:srgbClr val="FFFFFF">
                          <a:alpha val="0"/>
                        </a:srgbClr>
                      </a:solidFill>
                    </a:ln>
                    <a:solidFill>
                      <a:srgbClr val="000000"/>
                    </a:solidFill>
                    <a:latin typeface="Segoe UI"/>
                    <a:ea typeface="Segoe UI" pitchFamily="34" charset="0"/>
                    <a:cs typeface="Segoe UI" pitchFamily="34" charset="0"/>
                  </a:endParaRPr>
                </a:p>
              </p:txBody>
            </p:sp>
            <p:sp>
              <p:nvSpPr>
                <p:cNvPr id="177" name="Freeform 68"/>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chemeClr val="accent1"/>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Segoe UI"/>
                  </a:endParaRPr>
                </a:p>
              </p:txBody>
            </p:sp>
          </p:grpSp>
        </p:grpSp>
        <p:grpSp>
          <p:nvGrpSpPr>
            <p:cNvPr id="178" name="Group 177"/>
            <p:cNvGrpSpPr/>
            <p:nvPr/>
          </p:nvGrpSpPr>
          <p:grpSpPr>
            <a:xfrm>
              <a:off x="9932849" y="3002692"/>
              <a:ext cx="411914" cy="716503"/>
              <a:chOff x="10380304" y="1645920"/>
              <a:chExt cx="499254" cy="868426"/>
            </a:xfrm>
          </p:grpSpPr>
          <p:sp>
            <p:nvSpPr>
              <p:cNvPr id="179" name="Freeform: Shape 178"/>
              <p:cNvSpPr/>
              <p:nvPr/>
            </p:nvSpPr>
            <p:spPr bwMode="auto">
              <a:xfrm>
                <a:off x="10448158" y="1645920"/>
                <a:ext cx="431400" cy="868426"/>
              </a:xfrm>
              <a:custGeom>
                <a:avLst/>
                <a:gdLst>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144602 w 2337139"/>
                  <a:gd name="connsiteY6" fmla="*/ 992850 h 4629524"/>
                  <a:gd name="connsiteX7" fmla="*/ 1174291 w 2337139"/>
                  <a:gd name="connsiteY7" fmla="*/ 997546 h 4629524"/>
                  <a:gd name="connsiteX8" fmla="*/ 1234932 w 2337139"/>
                  <a:gd name="connsiteY8" fmla="*/ 997546 h 4629524"/>
                  <a:gd name="connsiteX9" fmla="*/ 1334646 w 2337139"/>
                  <a:gd name="connsiteY9" fmla="*/ 1737723 h 4629524"/>
                  <a:gd name="connsiteX10" fmla="*/ 1577962 w 2337139"/>
                  <a:gd name="connsiteY10" fmla="*/ 1737723 h 4629524"/>
                  <a:gd name="connsiteX11" fmla="*/ 1677676 w 2337139"/>
                  <a:gd name="connsiteY11" fmla="*/ 997547 h 4629524"/>
                  <a:gd name="connsiteX12" fmla="*/ 1782193 w 2337139"/>
                  <a:gd name="connsiteY12" fmla="*/ 997547 h 4629524"/>
                  <a:gd name="connsiteX13" fmla="*/ 1814881 w 2337139"/>
                  <a:gd name="connsiteY13" fmla="*/ 995385 h 4629524"/>
                  <a:gd name="connsiteX14" fmla="*/ 1921588 w 2337139"/>
                  <a:gd name="connsiteY14" fmla="*/ 1080121 h 4629524"/>
                  <a:gd name="connsiteX15" fmla="*/ 2331068 w 2337139"/>
                  <a:gd name="connsiteY15" fmla="*/ 2339699 h 4629524"/>
                  <a:gd name="connsiteX16" fmla="*/ 2251953 w 2337139"/>
                  <a:gd name="connsiteY16" fmla="*/ 2495029 h 4629524"/>
                  <a:gd name="connsiteX17" fmla="*/ 2096624 w 2337139"/>
                  <a:gd name="connsiteY17" fmla="*/ 2415914 h 4629524"/>
                  <a:gd name="connsiteX18" fmla="*/ 1900346 w 2337139"/>
                  <a:gd name="connsiteY18" fmla="*/ 1812157 h 4629524"/>
                  <a:gd name="connsiteX19" fmla="*/ 1900346 w 2337139"/>
                  <a:gd name="connsiteY19" fmla="*/ 3177764 h 4629524"/>
                  <a:gd name="connsiteX20" fmla="*/ 1900346 w 2337139"/>
                  <a:gd name="connsiteY20" fmla="*/ 4413670 h 4629524"/>
                  <a:gd name="connsiteX21" fmla="*/ 1900346 w 2337139"/>
                  <a:gd name="connsiteY21" fmla="*/ 4493865 h 4629524"/>
                  <a:gd name="connsiteX22" fmla="*/ 1764689 w 2337139"/>
                  <a:gd name="connsiteY22" fmla="*/ 4629524 h 4629524"/>
                  <a:gd name="connsiteX23" fmla="*/ 1685477 w 2337139"/>
                  <a:gd name="connsiteY23" fmla="*/ 4629524 h 4629524"/>
                  <a:gd name="connsiteX24" fmla="*/ 1550703 w 2337139"/>
                  <a:gd name="connsiteY24" fmla="*/ 4502637 h 4629524"/>
                  <a:gd name="connsiteX25" fmla="*/ 1543433 w 2337139"/>
                  <a:gd name="connsiteY25" fmla="*/ 4502638 h 4629524"/>
                  <a:gd name="connsiteX26" fmla="*/ 1549819 w 2337139"/>
                  <a:gd name="connsiteY26" fmla="*/ 4477571 h 4629524"/>
                  <a:gd name="connsiteX27" fmla="*/ 1549817 w 2337139"/>
                  <a:gd name="connsiteY27" fmla="*/ 3177764 h 4629524"/>
                  <a:gd name="connsiteX28" fmla="*/ 1549818 w 2337139"/>
                  <a:gd name="connsiteY28" fmla="*/ 3073428 h 4629524"/>
                  <a:gd name="connsiteX29" fmla="*/ 1492620 w 2337139"/>
                  <a:gd name="connsiteY29" fmla="*/ 3016230 h 4629524"/>
                  <a:gd name="connsiteX30" fmla="*/ 1459221 w 2337139"/>
                  <a:gd name="connsiteY30" fmla="*/ 3016230 h 4629524"/>
                  <a:gd name="connsiteX31" fmla="*/ 1402024 w 2337139"/>
                  <a:gd name="connsiteY31" fmla="*/ 3073428 h 4629524"/>
                  <a:gd name="connsiteX32" fmla="*/ 1402024 w 2337139"/>
                  <a:gd name="connsiteY32" fmla="*/ 4477571 h 4629524"/>
                  <a:gd name="connsiteX33" fmla="*/ 1408409 w 2337139"/>
                  <a:gd name="connsiteY33" fmla="*/ 4502637 h 4629524"/>
                  <a:gd name="connsiteX34" fmla="*/ 1401282 w 2337139"/>
                  <a:gd name="connsiteY34" fmla="*/ 4502638 h 4629524"/>
                  <a:gd name="connsiteX35" fmla="*/ 1267791 w 2337139"/>
                  <a:gd name="connsiteY35" fmla="*/ 4629524 h 4629524"/>
                  <a:gd name="connsiteX36" fmla="*/ 1189412 w 2337139"/>
                  <a:gd name="connsiteY36" fmla="*/ 4629524 h 4629524"/>
                  <a:gd name="connsiteX37" fmla="*/ 1055181 w 2337139"/>
                  <a:gd name="connsiteY37" fmla="*/ 4495292 h 4629524"/>
                  <a:gd name="connsiteX38" fmla="*/ 1055181 w 2337139"/>
                  <a:gd name="connsiteY38" fmla="*/ 4464100 h 4629524"/>
                  <a:gd name="connsiteX39" fmla="*/ 1051494 w 2337139"/>
                  <a:gd name="connsiteY39" fmla="*/ 4435145 h 4629524"/>
                  <a:gd name="connsiteX40" fmla="*/ 1051495 w 2337139"/>
                  <a:gd name="connsiteY40" fmla="*/ 4413670 h 4629524"/>
                  <a:gd name="connsiteX41" fmla="*/ 1051495 w 2337139"/>
                  <a:gd name="connsiteY41" fmla="*/ 3167603 h 4629524"/>
                  <a:gd name="connsiteX42" fmla="*/ 1051495 w 2337139"/>
                  <a:gd name="connsiteY42" fmla="*/ 1628526 h 4629524"/>
                  <a:gd name="connsiteX43" fmla="*/ 976935 w 2337139"/>
                  <a:gd name="connsiteY43" fmla="*/ 1793984 h 4629524"/>
                  <a:gd name="connsiteX44" fmla="*/ 976611 w 2337139"/>
                  <a:gd name="connsiteY44" fmla="*/ 1798516 h 4629524"/>
                  <a:gd name="connsiteX45" fmla="*/ 829903 w 2337139"/>
                  <a:gd name="connsiteY45" fmla="*/ 1901845 h 4629524"/>
                  <a:gd name="connsiteX46" fmla="*/ 555091 w 2337139"/>
                  <a:gd name="connsiteY46" fmla="*/ 1854168 h 4629524"/>
                  <a:gd name="connsiteX47" fmla="*/ 555091 w 2337139"/>
                  <a:gd name="connsiteY47" fmla="*/ 1926962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479905 w 2337139"/>
                  <a:gd name="connsiteY59" fmla="*/ 1523738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23738 h 4629524"/>
                  <a:gd name="connsiteX61" fmla="*/ 555091 w 2337139"/>
                  <a:gd name="connsiteY61" fmla="*/ 1596606 h 4629524"/>
                  <a:gd name="connsiteX62" fmla="*/ 770676 w 2337139"/>
                  <a:gd name="connsiteY62" fmla="*/ 1634007 h 4629524"/>
                  <a:gd name="connsiteX63" fmla="*/ 1025914 w 2337139"/>
                  <a:gd name="connsiteY63" fmla="*/ 1067603 h 4629524"/>
                  <a:gd name="connsiteX64" fmla="*/ 1144602 w 2337139"/>
                  <a:gd name="connsiteY64" fmla="*/ 992850 h 4629524"/>
                  <a:gd name="connsiteX65" fmla="*/ 1475921 w 2337139"/>
                  <a:gd name="connsiteY65" fmla="*/ 0 h 4629524"/>
                  <a:gd name="connsiteX66" fmla="*/ 1885783 w 2337139"/>
                  <a:gd name="connsiteY66" fmla="*/ 443590 h 4629524"/>
                  <a:gd name="connsiteX67" fmla="*/ 1475921 w 2337139"/>
                  <a:gd name="connsiteY67" fmla="*/ 887180 h 4629524"/>
                  <a:gd name="connsiteX68" fmla="*/ 1066058 w 2337139"/>
                  <a:gd name="connsiteY68" fmla="*/ 443590 h 4629524"/>
                  <a:gd name="connsiteX69" fmla="*/ 1475921 w 2337139"/>
                  <a:gd name="connsiteY69"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555091 w 2337139"/>
                  <a:gd name="connsiteY48" fmla="*/ 1926962 h 4629524"/>
                  <a:gd name="connsiteX49" fmla="*/ 479905 w 2337139"/>
                  <a:gd name="connsiteY49" fmla="*/ 1926962 h 4629524"/>
                  <a:gd name="connsiteX50" fmla="*/ 479905 w 2337139"/>
                  <a:gd name="connsiteY50" fmla="*/ 1841124 h 4629524"/>
                  <a:gd name="connsiteX51" fmla="*/ 142590 w 2337139"/>
                  <a:gd name="connsiteY51" fmla="*/ 1782604 h 4629524"/>
                  <a:gd name="connsiteX52" fmla="*/ 39261 w 2337139"/>
                  <a:gd name="connsiteY52" fmla="*/ 1635896 h 4629524"/>
                  <a:gd name="connsiteX53" fmla="*/ 64977 w 2337139"/>
                  <a:gd name="connsiteY53" fmla="*/ 1581178 h 4629524"/>
                  <a:gd name="connsiteX54" fmla="*/ 0 w 2337139"/>
                  <a:gd name="connsiteY54" fmla="*/ 1523738 h 4629524"/>
                  <a:gd name="connsiteX55" fmla="*/ 78820 w 2337139"/>
                  <a:gd name="connsiteY55" fmla="*/ 1523738 h 4629524"/>
                  <a:gd name="connsiteX56" fmla="*/ 104119 w 2337139"/>
                  <a:gd name="connsiteY56" fmla="*/ 1546103 h 4629524"/>
                  <a:gd name="connsiteX57" fmla="*/ 104268 w 2337139"/>
                  <a:gd name="connsiteY57" fmla="*/ 1546407 h 4629524"/>
                  <a:gd name="connsiteX58" fmla="*/ 185969 w 2337139"/>
                  <a:gd name="connsiteY58" fmla="*/ 1532567 h 4629524"/>
                  <a:gd name="connsiteX59" fmla="*/ 479905 w 2337139"/>
                  <a:gd name="connsiteY59" fmla="*/ 1583562 h 4629524"/>
                  <a:gd name="connsiteX60" fmla="*/ 555091 w 2337139"/>
                  <a:gd name="connsiteY60" fmla="*/ 1596606 h 4629524"/>
                  <a:gd name="connsiteX61" fmla="*/ 770676 w 2337139"/>
                  <a:gd name="connsiteY61" fmla="*/ 1634007 h 4629524"/>
                  <a:gd name="connsiteX62" fmla="*/ 1025914 w 2337139"/>
                  <a:gd name="connsiteY62" fmla="*/ 1067603 h 4629524"/>
                  <a:gd name="connsiteX63" fmla="*/ 1144602 w 2337139"/>
                  <a:gd name="connsiteY63" fmla="*/ 992850 h 4629524"/>
                  <a:gd name="connsiteX64" fmla="*/ 1475921 w 2337139"/>
                  <a:gd name="connsiteY64" fmla="*/ 0 h 4629524"/>
                  <a:gd name="connsiteX65" fmla="*/ 1885783 w 2337139"/>
                  <a:gd name="connsiteY65" fmla="*/ 443590 h 4629524"/>
                  <a:gd name="connsiteX66" fmla="*/ 1475921 w 2337139"/>
                  <a:gd name="connsiteY66" fmla="*/ 887180 h 4629524"/>
                  <a:gd name="connsiteX67" fmla="*/ 1066058 w 2337139"/>
                  <a:gd name="connsiteY67" fmla="*/ 443590 h 4629524"/>
                  <a:gd name="connsiteX68" fmla="*/ 1475921 w 2337139"/>
                  <a:gd name="connsiteY68"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926962 h 4629524"/>
                  <a:gd name="connsiteX49" fmla="*/ 479905 w 2337139"/>
                  <a:gd name="connsiteY49" fmla="*/ 1841124 h 4629524"/>
                  <a:gd name="connsiteX50" fmla="*/ 142590 w 2337139"/>
                  <a:gd name="connsiteY50" fmla="*/ 1782604 h 4629524"/>
                  <a:gd name="connsiteX51" fmla="*/ 39261 w 2337139"/>
                  <a:gd name="connsiteY51" fmla="*/ 1635896 h 4629524"/>
                  <a:gd name="connsiteX52" fmla="*/ 64977 w 2337139"/>
                  <a:gd name="connsiteY52" fmla="*/ 1581178 h 4629524"/>
                  <a:gd name="connsiteX53" fmla="*/ 0 w 2337139"/>
                  <a:gd name="connsiteY53" fmla="*/ 1523738 h 4629524"/>
                  <a:gd name="connsiteX54" fmla="*/ 78820 w 2337139"/>
                  <a:gd name="connsiteY54" fmla="*/ 1523738 h 4629524"/>
                  <a:gd name="connsiteX55" fmla="*/ 104119 w 2337139"/>
                  <a:gd name="connsiteY55" fmla="*/ 1546103 h 4629524"/>
                  <a:gd name="connsiteX56" fmla="*/ 104268 w 2337139"/>
                  <a:gd name="connsiteY56" fmla="*/ 1546407 h 4629524"/>
                  <a:gd name="connsiteX57" fmla="*/ 185969 w 2337139"/>
                  <a:gd name="connsiteY57" fmla="*/ 1532567 h 4629524"/>
                  <a:gd name="connsiteX58" fmla="*/ 479905 w 2337139"/>
                  <a:gd name="connsiteY58" fmla="*/ 1583562 h 4629524"/>
                  <a:gd name="connsiteX59" fmla="*/ 555091 w 2337139"/>
                  <a:gd name="connsiteY59" fmla="*/ 1596606 h 4629524"/>
                  <a:gd name="connsiteX60" fmla="*/ 770676 w 2337139"/>
                  <a:gd name="connsiteY60" fmla="*/ 1634007 h 4629524"/>
                  <a:gd name="connsiteX61" fmla="*/ 1025914 w 2337139"/>
                  <a:gd name="connsiteY61" fmla="*/ 1067603 h 4629524"/>
                  <a:gd name="connsiteX62" fmla="*/ 1144602 w 2337139"/>
                  <a:gd name="connsiteY62" fmla="*/ 992850 h 4629524"/>
                  <a:gd name="connsiteX63" fmla="*/ 1475921 w 2337139"/>
                  <a:gd name="connsiteY63" fmla="*/ 0 h 4629524"/>
                  <a:gd name="connsiteX64" fmla="*/ 1885783 w 2337139"/>
                  <a:gd name="connsiteY64" fmla="*/ 443590 h 4629524"/>
                  <a:gd name="connsiteX65" fmla="*/ 1475921 w 2337139"/>
                  <a:gd name="connsiteY65" fmla="*/ 887180 h 4629524"/>
                  <a:gd name="connsiteX66" fmla="*/ 1066058 w 2337139"/>
                  <a:gd name="connsiteY66" fmla="*/ 443590 h 4629524"/>
                  <a:gd name="connsiteX67" fmla="*/ 1475921 w 2337139"/>
                  <a:gd name="connsiteY67" fmla="*/ 0 h 4629524"/>
                  <a:gd name="connsiteX0" fmla="*/ 1401018 w 2337139"/>
                  <a:gd name="connsiteY0" fmla="*/ 997547 h 4629524"/>
                  <a:gd name="connsiteX1" fmla="*/ 1511589 w 2337139"/>
                  <a:gd name="connsiteY1" fmla="*/ 997547 h 4629524"/>
                  <a:gd name="connsiteX2" fmla="*/ 1459157 w 2337139"/>
                  <a:gd name="connsiteY2" fmla="*/ 1188949 h 4629524"/>
                  <a:gd name="connsiteX3" fmla="*/ 1511590 w 2337139"/>
                  <a:gd name="connsiteY3" fmla="*/ 1730470 h 4629524"/>
                  <a:gd name="connsiteX4" fmla="*/ 1401018 w 2337139"/>
                  <a:gd name="connsiteY4" fmla="*/ 1730471 h 4629524"/>
                  <a:gd name="connsiteX5" fmla="*/ 1453450 w 2337139"/>
                  <a:gd name="connsiteY5" fmla="*/ 1188949 h 4629524"/>
                  <a:gd name="connsiteX6" fmla="*/ 1401018 w 2337139"/>
                  <a:gd name="connsiteY6" fmla="*/ 997547 h 4629524"/>
                  <a:gd name="connsiteX7" fmla="*/ 1144602 w 2337139"/>
                  <a:gd name="connsiteY7" fmla="*/ 992850 h 4629524"/>
                  <a:gd name="connsiteX8" fmla="*/ 1174291 w 2337139"/>
                  <a:gd name="connsiteY8" fmla="*/ 997546 h 4629524"/>
                  <a:gd name="connsiteX9" fmla="*/ 1234932 w 2337139"/>
                  <a:gd name="connsiteY9" fmla="*/ 997546 h 4629524"/>
                  <a:gd name="connsiteX10" fmla="*/ 1334646 w 2337139"/>
                  <a:gd name="connsiteY10" fmla="*/ 1737723 h 4629524"/>
                  <a:gd name="connsiteX11" fmla="*/ 1577962 w 2337139"/>
                  <a:gd name="connsiteY11" fmla="*/ 1737723 h 4629524"/>
                  <a:gd name="connsiteX12" fmla="*/ 1677676 w 2337139"/>
                  <a:gd name="connsiteY12" fmla="*/ 997547 h 4629524"/>
                  <a:gd name="connsiteX13" fmla="*/ 1782193 w 2337139"/>
                  <a:gd name="connsiteY13" fmla="*/ 997547 h 4629524"/>
                  <a:gd name="connsiteX14" fmla="*/ 1814881 w 2337139"/>
                  <a:gd name="connsiteY14" fmla="*/ 995385 h 4629524"/>
                  <a:gd name="connsiteX15" fmla="*/ 1921588 w 2337139"/>
                  <a:gd name="connsiteY15" fmla="*/ 1080121 h 4629524"/>
                  <a:gd name="connsiteX16" fmla="*/ 2331068 w 2337139"/>
                  <a:gd name="connsiteY16" fmla="*/ 2339699 h 4629524"/>
                  <a:gd name="connsiteX17" fmla="*/ 2251953 w 2337139"/>
                  <a:gd name="connsiteY17" fmla="*/ 2495029 h 4629524"/>
                  <a:gd name="connsiteX18" fmla="*/ 2096624 w 2337139"/>
                  <a:gd name="connsiteY18" fmla="*/ 2415914 h 4629524"/>
                  <a:gd name="connsiteX19" fmla="*/ 1900346 w 2337139"/>
                  <a:gd name="connsiteY19" fmla="*/ 1812157 h 4629524"/>
                  <a:gd name="connsiteX20" fmla="*/ 1900346 w 2337139"/>
                  <a:gd name="connsiteY20" fmla="*/ 3177764 h 4629524"/>
                  <a:gd name="connsiteX21" fmla="*/ 1900346 w 2337139"/>
                  <a:gd name="connsiteY21" fmla="*/ 4413670 h 4629524"/>
                  <a:gd name="connsiteX22" fmla="*/ 1900346 w 2337139"/>
                  <a:gd name="connsiteY22" fmla="*/ 4493865 h 4629524"/>
                  <a:gd name="connsiteX23" fmla="*/ 1764689 w 2337139"/>
                  <a:gd name="connsiteY23" fmla="*/ 4629524 h 4629524"/>
                  <a:gd name="connsiteX24" fmla="*/ 1685477 w 2337139"/>
                  <a:gd name="connsiteY24" fmla="*/ 4629524 h 4629524"/>
                  <a:gd name="connsiteX25" fmla="*/ 1550703 w 2337139"/>
                  <a:gd name="connsiteY25" fmla="*/ 4502637 h 4629524"/>
                  <a:gd name="connsiteX26" fmla="*/ 1543433 w 2337139"/>
                  <a:gd name="connsiteY26" fmla="*/ 4502638 h 4629524"/>
                  <a:gd name="connsiteX27" fmla="*/ 1549819 w 2337139"/>
                  <a:gd name="connsiteY27" fmla="*/ 4477571 h 4629524"/>
                  <a:gd name="connsiteX28" fmla="*/ 1549817 w 2337139"/>
                  <a:gd name="connsiteY28" fmla="*/ 3177764 h 4629524"/>
                  <a:gd name="connsiteX29" fmla="*/ 1549818 w 2337139"/>
                  <a:gd name="connsiteY29" fmla="*/ 3073428 h 4629524"/>
                  <a:gd name="connsiteX30" fmla="*/ 1492620 w 2337139"/>
                  <a:gd name="connsiteY30" fmla="*/ 3016230 h 4629524"/>
                  <a:gd name="connsiteX31" fmla="*/ 1459221 w 2337139"/>
                  <a:gd name="connsiteY31" fmla="*/ 3016230 h 4629524"/>
                  <a:gd name="connsiteX32" fmla="*/ 1402024 w 2337139"/>
                  <a:gd name="connsiteY32" fmla="*/ 3073428 h 4629524"/>
                  <a:gd name="connsiteX33" fmla="*/ 1402024 w 2337139"/>
                  <a:gd name="connsiteY33" fmla="*/ 4477571 h 4629524"/>
                  <a:gd name="connsiteX34" fmla="*/ 1408409 w 2337139"/>
                  <a:gd name="connsiteY34" fmla="*/ 4502637 h 4629524"/>
                  <a:gd name="connsiteX35" fmla="*/ 1401282 w 2337139"/>
                  <a:gd name="connsiteY35" fmla="*/ 4502638 h 4629524"/>
                  <a:gd name="connsiteX36" fmla="*/ 1267791 w 2337139"/>
                  <a:gd name="connsiteY36" fmla="*/ 4629524 h 4629524"/>
                  <a:gd name="connsiteX37" fmla="*/ 1189412 w 2337139"/>
                  <a:gd name="connsiteY37" fmla="*/ 4629524 h 4629524"/>
                  <a:gd name="connsiteX38" fmla="*/ 1055181 w 2337139"/>
                  <a:gd name="connsiteY38" fmla="*/ 4495292 h 4629524"/>
                  <a:gd name="connsiteX39" fmla="*/ 1055181 w 2337139"/>
                  <a:gd name="connsiteY39" fmla="*/ 4464100 h 4629524"/>
                  <a:gd name="connsiteX40" fmla="*/ 1051494 w 2337139"/>
                  <a:gd name="connsiteY40" fmla="*/ 4435145 h 4629524"/>
                  <a:gd name="connsiteX41" fmla="*/ 1051495 w 2337139"/>
                  <a:gd name="connsiteY41" fmla="*/ 4413670 h 4629524"/>
                  <a:gd name="connsiteX42" fmla="*/ 1051495 w 2337139"/>
                  <a:gd name="connsiteY42" fmla="*/ 3167603 h 4629524"/>
                  <a:gd name="connsiteX43" fmla="*/ 1051495 w 2337139"/>
                  <a:gd name="connsiteY43" fmla="*/ 1628526 h 4629524"/>
                  <a:gd name="connsiteX44" fmla="*/ 976935 w 2337139"/>
                  <a:gd name="connsiteY44" fmla="*/ 1793984 h 4629524"/>
                  <a:gd name="connsiteX45" fmla="*/ 976611 w 2337139"/>
                  <a:gd name="connsiteY45" fmla="*/ 1798516 h 4629524"/>
                  <a:gd name="connsiteX46" fmla="*/ 829903 w 2337139"/>
                  <a:gd name="connsiteY46" fmla="*/ 1901845 h 4629524"/>
                  <a:gd name="connsiteX47" fmla="*/ 555091 w 2337139"/>
                  <a:gd name="connsiteY47" fmla="*/ 1854168 h 4629524"/>
                  <a:gd name="connsiteX48" fmla="*/ 479905 w 2337139"/>
                  <a:gd name="connsiteY48" fmla="*/ 1841124 h 4629524"/>
                  <a:gd name="connsiteX49" fmla="*/ 142590 w 2337139"/>
                  <a:gd name="connsiteY49" fmla="*/ 1782604 h 4629524"/>
                  <a:gd name="connsiteX50" fmla="*/ 39261 w 2337139"/>
                  <a:gd name="connsiteY50" fmla="*/ 1635896 h 4629524"/>
                  <a:gd name="connsiteX51" fmla="*/ 64977 w 2337139"/>
                  <a:gd name="connsiteY51" fmla="*/ 1581178 h 4629524"/>
                  <a:gd name="connsiteX52" fmla="*/ 0 w 2337139"/>
                  <a:gd name="connsiteY52" fmla="*/ 1523738 h 4629524"/>
                  <a:gd name="connsiteX53" fmla="*/ 78820 w 2337139"/>
                  <a:gd name="connsiteY53" fmla="*/ 1523738 h 4629524"/>
                  <a:gd name="connsiteX54" fmla="*/ 104119 w 2337139"/>
                  <a:gd name="connsiteY54" fmla="*/ 1546103 h 4629524"/>
                  <a:gd name="connsiteX55" fmla="*/ 104268 w 2337139"/>
                  <a:gd name="connsiteY55" fmla="*/ 1546407 h 4629524"/>
                  <a:gd name="connsiteX56" fmla="*/ 185969 w 2337139"/>
                  <a:gd name="connsiteY56" fmla="*/ 1532567 h 4629524"/>
                  <a:gd name="connsiteX57" fmla="*/ 479905 w 2337139"/>
                  <a:gd name="connsiteY57" fmla="*/ 1583562 h 4629524"/>
                  <a:gd name="connsiteX58" fmla="*/ 555091 w 2337139"/>
                  <a:gd name="connsiteY58" fmla="*/ 1596606 h 4629524"/>
                  <a:gd name="connsiteX59" fmla="*/ 770676 w 2337139"/>
                  <a:gd name="connsiteY59" fmla="*/ 1634007 h 4629524"/>
                  <a:gd name="connsiteX60" fmla="*/ 1025914 w 2337139"/>
                  <a:gd name="connsiteY60" fmla="*/ 1067603 h 4629524"/>
                  <a:gd name="connsiteX61" fmla="*/ 1144602 w 2337139"/>
                  <a:gd name="connsiteY61" fmla="*/ 992850 h 4629524"/>
                  <a:gd name="connsiteX62" fmla="*/ 1475921 w 2337139"/>
                  <a:gd name="connsiteY62" fmla="*/ 0 h 4629524"/>
                  <a:gd name="connsiteX63" fmla="*/ 1885783 w 2337139"/>
                  <a:gd name="connsiteY63" fmla="*/ 443590 h 4629524"/>
                  <a:gd name="connsiteX64" fmla="*/ 1475921 w 2337139"/>
                  <a:gd name="connsiteY64" fmla="*/ 887180 h 4629524"/>
                  <a:gd name="connsiteX65" fmla="*/ 1066058 w 2337139"/>
                  <a:gd name="connsiteY65" fmla="*/ 443590 h 4629524"/>
                  <a:gd name="connsiteX66" fmla="*/ 1475921 w 2337139"/>
                  <a:gd name="connsiteY66"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41448 w 2299767"/>
                  <a:gd name="connsiteY52" fmla="*/ 1523738 h 4629524"/>
                  <a:gd name="connsiteX53" fmla="*/ 66747 w 2299767"/>
                  <a:gd name="connsiteY53" fmla="*/ 1546103 h 4629524"/>
                  <a:gd name="connsiteX54" fmla="*/ 66896 w 2299767"/>
                  <a:gd name="connsiteY54" fmla="*/ 1546407 h 4629524"/>
                  <a:gd name="connsiteX55" fmla="*/ 148597 w 2299767"/>
                  <a:gd name="connsiteY55" fmla="*/ 1532567 h 4629524"/>
                  <a:gd name="connsiteX56" fmla="*/ 442533 w 2299767"/>
                  <a:gd name="connsiteY56" fmla="*/ 1583562 h 4629524"/>
                  <a:gd name="connsiteX57" fmla="*/ 517719 w 2299767"/>
                  <a:gd name="connsiteY57" fmla="*/ 1596606 h 4629524"/>
                  <a:gd name="connsiteX58" fmla="*/ 733304 w 2299767"/>
                  <a:gd name="connsiteY58" fmla="*/ 1634007 h 4629524"/>
                  <a:gd name="connsiteX59" fmla="*/ 988542 w 2299767"/>
                  <a:gd name="connsiteY59" fmla="*/ 1067603 h 4629524"/>
                  <a:gd name="connsiteX60" fmla="*/ 1107230 w 2299767"/>
                  <a:gd name="connsiteY60" fmla="*/ 992850 h 4629524"/>
                  <a:gd name="connsiteX61" fmla="*/ 1438549 w 2299767"/>
                  <a:gd name="connsiteY61" fmla="*/ 0 h 4629524"/>
                  <a:gd name="connsiteX62" fmla="*/ 1848411 w 2299767"/>
                  <a:gd name="connsiteY62" fmla="*/ 443590 h 4629524"/>
                  <a:gd name="connsiteX63" fmla="*/ 1438549 w 2299767"/>
                  <a:gd name="connsiteY63" fmla="*/ 887180 h 4629524"/>
                  <a:gd name="connsiteX64" fmla="*/ 1028686 w 2299767"/>
                  <a:gd name="connsiteY64" fmla="*/ 443590 h 4629524"/>
                  <a:gd name="connsiteX65" fmla="*/ 1438549 w 2299767"/>
                  <a:gd name="connsiteY65" fmla="*/ 0 h 4629524"/>
                  <a:gd name="connsiteX0" fmla="*/ 1363646 w 2299767"/>
                  <a:gd name="connsiteY0" fmla="*/ 997547 h 4629524"/>
                  <a:gd name="connsiteX1" fmla="*/ 1474217 w 2299767"/>
                  <a:gd name="connsiteY1" fmla="*/ 997547 h 4629524"/>
                  <a:gd name="connsiteX2" fmla="*/ 1421785 w 2299767"/>
                  <a:gd name="connsiteY2" fmla="*/ 1188949 h 4629524"/>
                  <a:gd name="connsiteX3" fmla="*/ 1474218 w 2299767"/>
                  <a:gd name="connsiteY3" fmla="*/ 1730470 h 4629524"/>
                  <a:gd name="connsiteX4" fmla="*/ 1363646 w 2299767"/>
                  <a:gd name="connsiteY4" fmla="*/ 1730471 h 4629524"/>
                  <a:gd name="connsiteX5" fmla="*/ 1416078 w 2299767"/>
                  <a:gd name="connsiteY5" fmla="*/ 1188949 h 4629524"/>
                  <a:gd name="connsiteX6" fmla="*/ 1363646 w 2299767"/>
                  <a:gd name="connsiteY6" fmla="*/ 997547 h 4629524"/>
                  <a:gd name="connsiteX7" fmla="*/ 1107230 w 2299767"/>
                  <a:gd name="connsiteY7" fmla="*/ 992850 h 4629524"/>
                  <a:gd name="connsiteX8" fmla="*/ 1136919 w 2299767"/>
                  <a:gd name="connsiteY8" fmla="*/ 997546 h 4629524"/>
                  <a:gd name="connsiteX9" fmla="*/ 1197560 w 2299767"/>
                  <a:gd name="connsiteY9" fmla="*/ 997546 h 4629524"/>
                  <a:gd name="connsiteX10" fmla="*/ 1297274 w 2299767"/>
                  <a:gd name="connsiteY10" fmla="*/ 1737723 h 4629524"/>
                  <a:gd name="connsiteX11" fmla="*/ 1540590 w 2299767"/>
                  <a:gd name="connsiteY11" fmla="*/ 1737723 h 4629524"/>
                  <a:gd name="connsiteX12" fmla="*/ 1640304 w 2299767"/>
                  <a:gd name="connsiteY12" fmla="*/ 997547 h 4629524"/>
                  <a:gd name="connsiteX13" fmla="*/ 1744821 w 2299767"/>
                  <a:gd name="connsiteY13" fmla="*/ 997547 h 4629524"/>
                  <a:gd name="connsiteX14" fmla="*/ 1777509 w 2299767"/>
                  <a:gd name="connsiteY14" fmla="*/ 995385 h 4629524"/>
                  <a:gd name="connsiteX15" fmla="*/ 1884216 w 2299767"/>
                  <a:gd name="connsiteY15" fmla="*/ 1080121 h 4629524"/>
                  <a:gd name="connsiteX16" fmla="*/ 2293696 w 2299767"/>
                  <a:gd name="connsiteY16" fmla="*/ 2339699 h 4629524"/>
                  <a:gd name="connsiteX17" fmla="*/ 2214581 w 2299767"/>
                  <a:gd name="connsiteY17" fmla="*/ 2495029 h 4629524"/>
                  <a:gd name="connsiteX18" fmla="*/ 2059252 w 2299767"/>
                  <a:gd name="connsiteY18" fmla="*/ 2415914 h 4629524"/>
                  <a:gd name="connsiteX19" fmla="*/ 1862974 w 2299767"/>
                  <a:gd name="connsiteY19" fmla="*/ 1812157 h 4629524"/>
                  <a:gd name="connsiteX20" fmla="*/ 1862974 w 2299767"/>
                  <a:gd name="connsiteY20" fmla="*/ 3177764 h 4629524"/>
                  <a:gd name="connsiteX21" fmla="*/ 1862974 w 2299767"/>
                  <a:gd name="connsiteY21" fmla="*/ 4413670 h 4629524"/>
                  <a:gd name="connsiteX22" fmla="*/ 1862974 w 2299767"/>
                  <a:gd name="connsiteY22" fmla="*/ 4493865 h 4629524"/>
                  <a:gd name="connsiteX23" fmla="*/ 1727317 w 2299767"/>
                  <a:gd name="connsiteY23" fmla="*/ 4629524 h 4629524"/>
                  <a:gd name="connsiteX24" fmla="*/ 1648105 w 2299767"/>
                  <a:gd name="connsiteY24" fmla="*/ 4629524 h 4629524"/>
                  <a:gd name="connsiteX25" fmla="*/ 1513331 w 2299767"/>
                  <a:gd name="connsiteY25" fmla="*/ 4502637 h 4629524"/>
                  <a:gd name="connsiteX26" fmla="*/ 1506061 w 2299767"/>
                  <a:gd name="connsiteY26" fmla="*/ 4502638 h 4629524"/>
                  <a:gd name="connsiteX27" fmla="*/ 1512447 w 2299767"/>
                  <a:gd name="connsiteY27" fmla="*/ 4477571 h 4629524"/>
                  <a:gd name="connsiteX28" fmla="*/ 1512445 w 2299767"/>
                  <a:gd name="connsiteY28" fmla="*/ 3177764 h 4629524"/>
                  <a:gd name="connsiteX29" fmla="*/ 1512446 w 2299767"/>
                  <a:gd name="connsiteY29" fmla="*/ 3073428 h 4629524"/>
                  <a:gd name="connsiteX30" fmla="*/ 1455248 w 2299767"/>
                  <a:gd name="connsiteY30" fmla="*/ 3016230 h 4629524"/>
                  <a:gd name="connsiteX31" fmla="*/ 1421849 w 2299767"/>
                  <a:gd name="connsiteY31" fmla="*/ 3016230 h 4629524"/>
                  <a:gd name="connsiteX32" fmla="*/ 1364652 w 2299767"/>
                  <a:gd name="connsiteY32" fmla="*/ 3073428 h 4629524"/>
                  <a:gd name="connsiteX33" fmla="*/ 1364652 w 2299767"/>
                  <a:gd name="connsiteY33" fmla="*/ 4477571 h 4629524"/>
                  <a:gd name="connsiteX34" fmla="*/ 1371037 w 2299767"/>
                  <a:gd name="connsiteY34" fmla="*/ 4502637 h 4629524"/>
                  <a:gd name="connsiteX35" fmla="*/ 1363910 w 2299767"/>
                  <a:gd name="connsiteY35" fmla="*/ 4502638 h 4629524"/>
                  <a:gd name="connsiteX36" fmla="*/ 1230419 w 2299767"/>
                  <a:gd name="connsiteY36" fmla="*/ 4629524 h 4629524"/>
                  <a:gd name="connsiteX37" fmla="*/ 1152040 w 2299767"/>
                  <a:gd name="connsiteY37" fmla="*/ 4629524 h 4629524"/>
                  <a:gd name="connsiteX38" fmla="*/ 1017809 w 2299767"/>
                  <a:gd name="connsiteY38" fmla="*/ 4495292 h 4629524"/>
                  <a:gd name="connsiteX39" fmla="*/ 1017809 w 2299767"/>
                  <a:gd name="connsiteY39" fmla="*/ 4464100 h 4629524"/>
                  <a:gd name="connsiteX40" fmla="*/ 1014122 w 2299767"/>
                  <a:gd name="connsiteY40" fmla="*/ 4435145 h 4629524"/>
                  <a:gd name="connsiteX41" fmla="*/ 1014123 w 2299767"/>
                  <a:gd name="connsiteY41" fmla="*/ 4413670 h 4629524"/>
                  <a:gd name="connsiteX42" fmla="*/ 1014123 w 2299767"/>
                  <a:gd name="connsiteY42" fmla="*/ 3167603 h 4629524"/>
                  <a:gd name="connsiteX43" fmla="*/ 1014123 w 2299767"/>
                  <a:gd name="connsiteY43" fmla="*/ 1628526 h 4629524"/>
                  <a:gd name="connsiteX44" fmla="*/ 939563 w 2299767"/>
                  <a:gd name="connsiteY44" fmla="*/ 1793984 h 4629524"/>
                  <a:gd name="connsiteX45" fmla="*/ 939239 w 2299767"/>
                  <a:gd name="connsiteY45" fmla="*/ 1798516 h 4629524"/>
                  <a:gd name="connsiteX46" fmla="*/ 792531 w 2299767"/>
                  <a:gd name="connsiteY46" fmla="*/ 1901845 h 4629524"/>
                  <a:gd name="connsiteX47" fmla="*/ 517719 w 2299767"/>
                  <a:gd name="connsiteY47" fmla="*/ 1854168 h 4629524"/>
                  <a:gd name="connsiteX48" fmla="*/ 442533 w 2299767"/>
                  <a:gd name="connsiteY48" fmla="*/ 1841124 h 4629524"/>
                  <a:gd name="connsiteX49" fmla="*/ 105218 w 2299767"/>
                  <a:gd name="connsiteY49" fmla="*/ 1782604 h 4629524"/>
                  <a:gd name="connsiteX50" fmla="*/ 1889 w 2299767"/>
                  <a:gd name="connsiteY50" fmla="*/ 1635896 h 4629524"/>
                  <a:gd name="connsiteX51" fmla="*/ 27605 w 2299767"/>
                  <a:gd name="connsiteY51" fmla="*/ 1581178 h 4629524"/>
                  <a:gd name="connsiteX52" fmla="*/ 66747 w 2299767"/>
                  <a:gd name="connsiteY52" fmla="*/ 1546103 h 4629524"/>
                  <a:gd name="connsiteX53" fmla="*/ 66896 w 2299767"/>
                  <a:gd name="connsiteY53" fmla="*/ 1546407 h 4629524"/>
                  <a:gd name="connsiteX54" fmla="*/ 148597 w 2299767"/>
                  <a:gd name="connsiteY54" fmla="*/ 1532567 h 4629524"/>
                  <a:gd name="connsiteX55" fmla="*/ 442533 w 2299767"/>
                  <a:gd name="connsiteY55" fmla="*/ 1583562 h 4629524"/>
                  <a:gd name="connsiteX56" fmla="*/ 517719 w 2299767"/>
                  <a:gd name="connsiteY56" fmla="*/ 1596606 h 4629524"/>
                  <a:gd name="connsiteX57" fmla="*/ 733304 w 2299767"/>
                  <a:gd name="connsiteY57" fmla="*/ 1634007 h 4629524"/>
                  <a:gd name="connsiteX58" fmla="*/ 988542 w 2299767"/>
                  <a:gd name="connsiteY58" fmla="*/ 1067603 h 4629524"/>
                  <a:gd name="connsiteX59" fmla="*/ 1107230 w 2299767"/>
                  <a:gd name="connsiteY59" fmla="*/ 992850 h 4629524"/>
                  <a:gd name="connsiteX60" fmla="*/ 1438549 w 2299767"/>
                  <a:gd name="connsiteY60" fmla="*/ 0 h 4629524"/>
                  <a:gd name="connsiteX61" fmla="*/ 1848411 w 2299767"/>
                  <a:gd name="connsiteY61" fmla="*/ 443590 h 4629524"/>
                  <a:gd name="connsiteX62" fmla="*/ 1438549 w 2299767"/>
                  <a:gd name="connsiteY62" fmla="*/ 887180 h 4629524"/>
                  <a:gd name="connsiteX63" fmla="*/ 1028686 w 2299767"/>
                  <a:gd name="connsiteY63" fmla="*/ 443590 h 4629524"/>
                  <a:gd name="connsiteX64" fmla="*/ 1438549 w 2299767"/>
                  <a:gd name="connsiteY64" fmla="*/ 0 h 46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299767" h="4629524">
                    <a:moveTo>
                      <a:pt x="1363646" y="997547"/>
                    </a:moveTo>
                    <a:lnTo>
                      <a:pt x="1474217" y="997547"/>
                    </a:lnTo>
                    <a:lnTo>
                      <a:pt x="1421785" y="1188949"/>
                    </a:lnTo>
                    <a:lnTo>
                      <a:pt x="1474218" y="1730470"/>
                    </a:lnTo>
                    <a:lnTo>
                      <a:pt x="1363646" y="1730471"/>
                    </a:lnTo>
                    <a:lnTo>
                      <a:pt x="1416078" y="1188949"/>
                    </a:lnTo>
                    <a:lnTo>
                      <a:pt x="1363646" y="997547"/>
                    </a:lnTo>
                    <a:close/>
                    <a:moveTo>
                      <a:pt x="1107230" y="992850"/>
                    </a:moveTo>
                    <a:cubicBezTo>
                      <a:pt x="1117157" y="993081"/>
                      <a:pt x="1127155" y="994486"/>
                      <a:pt x="1136919" y="997546"/>
                    </a:cubicBezTo>
                    <a:lnTo>
                      <a:pt x="1197560" y="997546"/>
                    </a:lnTo>
                    <a:lnTo>
                      <a:pt x="1297274" y="1737723"/>
                    </a:lnTo>
                    <a:lnTo>
                      <a:pt x="1540590" y="1737723"/>
                    </a:lnTo>
                    <a:lnTo>
                      <a:pt x="1640304" y="997547"/>
                    </a:lnTo>
                    <a:lnTo>
                      <a:pt x="1744821" y="997547"/>
                    </a:lnTo>
                    <a:cubicBezTo>
                      <a:pt x="1755719" y="994948"/>
                      <a:pt x="1766736" y="994459"/>
                      <a:pt x="1777509" y="995385"/>
                    </a:cubicBezTo>
                    <a:cubicBezTo>
                      <a:pt x="1825368" y="999503"/>
                      <a:pt x="1868432" y="1031567"/>
                      <a:pt x="1884216" y="1080121"/>
                    </a:cubicBezTo>
                    <a:lnTo>
                      <a:pt x="2293696" y="2339699"/>
                    </a:lnTo>
                    <a:cubicBezTo>
                      <a:pt x="2314742" y="2404438"/>
                      <a:pt x="2279321" y="2473983"/>
                      <a:pt x="2214581" y="2495029"/>
                    </a:cubicBezTo>
                    <a:cubicBezTo>
                      <a:pt x="2149841" y="2516076"/>
                      <a:pt x="2080298" y="2480655"/>
                      <a:pt x="2059252" y="2415914"/>
                    </a:cubicBezTo>
                    <a:lnTo>
                      <a:pt x="1862974" y="1812157"/>
                    </a:lnTo>
                    <a:lnTo>
                      <a:pt x="1862974" y="3177764"/>
                    </a:lnTo>
                    <a:lnTo>
                      <a:pt x="1862974" y="4413670"/>
                    </a:lnTo>
                    <a:lnTo>
                      <a:pt x="1862974" y="4493865"/>
                    </a:lnTo>
                    <a:cubicBezTo>
                      <a:pt x="1862975" y="4568787"/>
                      <a:pt x="1802239" y="4629524"/>
                      <a:pt x="1727317" y="4629524"/>
                    </a:cubicBezTo>
                    <a:lnTo>
                      <a:pt x="1648105" y="4629524"/>
                    </a:lnTo>
                    <a:cubicBezTo>
                      <a:pt x="1576142" y="4629524"/>
                      <a:pt x="1517267" y="4573491"/>
                      <a:pt x="1513331" y="4502637"/>
                    </a:cubicBezTo>
                    <a:lnTo>
                      <a:pt x="1506061" y="4502638"/>
                    </a:lnTo>
                    <a:cubicBezTo>
                      <a:pt x="1510327" y="4495252"/>
                      <a:pt x="1512447" y="4486660"/>
                      <a:pt x="1512447" y="4477571"/>
                    </a:cubicBezTo>
                    <a:cubicBezTo>
                      <a:pt x="1512446" y="4044302"/>
                      <a:pt x="1512446" y="3611033"/>
                      <a:pt x="1512445" y="3177764"/>
                    </a:cubicBezTo>
                    <a:cubicBezTo>
                      <a:pt x="1512445" y="3142985"/>
                      <a:pt x="1512446" y="3108207"/>
                      <a:pt x="1512446" y="3073428"/>
                    </a:cubicBezTo>
                    <a:cubicBezTo>
                      <a:pt x="1512446" y="3041839"/>
                      <a:pt x="1486838" y="3016231"/>
                      <a:pt x="1455248" y="3016230"/>
                    </a:cubicBezTo>
                    <a:lnTo>
                      <a:pt x="1421849" y="3016230"/>
                    </a:lnTo>
                    <a:cubicBezTo>
                      <a:pt x="1390260" y="3016231"/>
                      <a:pt x="1364652" y="3041839"/>
                      <a:pt x="1364652" y="3073428"/>
                    </a:cubicBezTo>
                    <a:lnTo>
                      <a:pt x="1364652" y="4477571"/>
                    </a:lnTo>
                    <a:cubicBezTo>
                      <a:pt x="1364652" y="4486658"/>
                      <a:pt x="1366771" y="4495250"/>
                      <a:pt x="1371037" y="4502637"/>
                    </a:cubicBezTo>
                    <a:lnTo>
                      <a:pt x="1363910" y="4502638"/>
                    </a:lnTo>
                    <a:cubicBezTo>
                      <a:pt x="1360624" y="4573372"/>
                      <a:pt x="1302079" y="4629523"/>
                      <a:pt x="1230419" y="4629524"/>
                    </a:cubicBezTo>
                    <a:lnTo>
                      <a:pt x="1152040" y="4629524"/>
                    </a:lnTo>
                    <a:cubicBezTo>
                      <a:pt x="1077907" y="4629524"/>
                      <a:pt x="1017809" y="4569426"/>
                      <a:pt x="1017809" y="4495292"/>
                    </a:cubicBezTo>
                    <a:lnTo>
                      <a:pt x="1017809" y="4464100"/>
                    </a:lnTo>
                    <a:cubicBezTo>
                      <a:pt x="1015290" y="4454856"/>
                      <a:pt x="1014122" y="4445137"/>
                      <a:pt x="1014122" y="4435145"/>
                    </a:cubicBezTo>
                    <a:cubicBezTo>
                      <a:pt x="1014122" y="4427987"/>
                      <a:pt x="1014123" y="4420828"/>
                      <a:pt x="1014123" y="4413670"/>
                    </a:cubicBezTo>
                    <a:lnTo>
                      <a:pt x="1014123" y="3167603"/>
                    </a:lnTo>
                    <a:lnTo>
                      <a:pt x="1014123" y="1628526"/>
                    </a:lnTo>
                    <a:lnTo>
                      <a:pt x="939563" y="1793984"/>
                    </a:lnTo>
                    <a:cubicBezTo>
                      <a:pt x="939730" y="1795527"/>
                      <a:pt x="939498" y="1797021"/>
                      <a:pt x="939239" y="1798516"/>
                    </a:cubicBezTo>
                    <a:cubicBezTo>
                      <a:pt x="927260" y="1867562"/>
                      <a:pt x="861577" y="1913824"/>
                      <a:pt x="792531" y="1901845"/>
                    </a:cubicBezTo>
                    <a:lnTo>
                      <a:pt x="517719" y="1854168"/>
                    </a:lnTo>
                    <a:lnTo>
                      <a:pt x="442533" y="1841124"/>
                    </a:lnTo>
                    <a:lnTo>
                      <a:pt x="105218" y="1782604"/>
                    </a:lnTo>
                    <a:cubicBezTo>
                      <a:pt x="36172" y="1770625"/>
                      <a:pt x="-10090" y="1704942"/>
                      <a:pt x="1889" y="1635896"/>
                    </a:cubicBezTo>
                    <a:cubicBezTo>
                      <a:pt x="5534" y="1614886"/>
                      <a:pt x="14152" y="1595984"/>
                      <a:pt x="27605" y="1581178"/>
                    </a:cubicBezTo>
                    <a:lnTo>
                      <a:pt x="66747" y="1546103"/>
                    </a:lnTo>
                    <a:cubicBezTo>
                      <a:pt x="66797" y="1546204"/>
                      <a:pt x="66846" y="1546306"/>
                      <a:pt x="66896" y="1546407"/>
                    </a:cubicBezTo>
                    <a:cubicBezTo>
                      <a:pt x="90818" y="1532848"/>
                      <a:pt x="119407" y="1527503"/>
                      <a:pt x="148597" y="1532567"/>
                    </a:cubicBezTo>
                    <a:lnTo>
                      <a:pt x="442533" y="1583562"/>
                    </a:lnTo>
                    <a:lnTo>
                      <a:pt x="517719" y="1596606"/>
                    </a:lnTo>
                    <a:lnTo>
                      <a:pt x="733304" y="1634007"/>
                    </a:lnTo>
                    <a:lnTo>
                      <a:pt x="988542" y="1067603"/>
                    </a:lnTo>
                    <a:cubicBezTo>
                      <a:pt x="1010135" y="1019686"/>
                      <a:pt x="1057796" y="991701"/>
                      <a:pt x="1107230" y="992850"/>
                    </a:cubicBezTo>
                    <a:close/>
                    <a:moveTo>
                      <a:pt x="1438549" y="0"/>
                    </a:moveTo>
                    <a:cubicBezTo>
                      <a:pt x="1664909" y="0"/>
                      <a:pt x="1848411" y="198602"/>
                      <a:pt x="1848411" y="443590"/>
                    </a:cubicBezTo>
                    <a:cubicBezTo>
                      <a:pt x="1848411" y="688578"/>
                      <a:pt x="1664909" y="887180"/>
                      <a:pt x="1438549" y="887180"/>
                    </a:cubicBezTo>
                    <a:cubicBezTo>
                      <a:pt x="1212188" y="887180"/>
                      <a:pt x="1028687" y="688578"/>
                      <a:pt x="1028686" y="443590"/>
                    </a:cubicBezTo>
                    <a:cubicBezTo>
                      <a:pt x="1028686" y="198602"/>
                      <a:pt x="1212188" y="0"/>
                      <a:pt x="1438549"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765" kern="0">
                  <a:solidFill>
                    <a:srgbClr val="FFFFFF"/>
                  </a:solidFill>
                  <a:latin typeface="Segoe UI Semilight"/>
                </a:endParaRPr>
              </a:p>
            </p:txBody>
          </p:sp>
          <p:grpSp>
            <p:nvGrpSpPr>
              <p:cNvPr id="180" name="Group 179"/>
              <p:cNvGrpSpPr/>
              <p:nvPr/>
            </p:nvGrpSpPr>
            <p:grpSpPr>
              <a:xfrm>
                <a:off x="10380304" y="1767585"/>
                <a:ext cx="105870" cy="203456"/>
                <a:chOff x="10466663" y="1859024"/>
                <a:chExt cx="358357" cy="688675"/>
              </a:xfrm>
            </p:grpSpPr>
            <p:sp>
              <p:nvSpPr>
                <p:cNvPr id="181" name="Freeform: Shape 180"/>
                <p:cNvSpPr/>
                <p:nvPr/>
              </p:nvSpPr>
              <p:spPr bwMode="auto">
                <a:xfrm>
                  <a:off x="10466663" y="1859024"/>
                  <a:ext cx="358357" cy="688675"/>
                </a:xfrm>
                <a:custGeom>
                  <a:avLst/>
                  <a:gdLst>
                    <a:gd name="connsiteX0" fmla="*/ 55812 w 442366"/>
                    <a:gd name="connsiteY0" fmla="*/ 56539 h 850120"/>
                    <a:gd name="connsiteX1" fmla="*/ 41588 w 442366"/>
                    <a:gd name="connsiteY1" fmla="*/ 70764 h 850120"/>
                    <a:gd name="connsiteX2" fmla="*/ 41588 w 442366"/>
                    <a:gd name="connsiteY2" fmla="*/ 662393 h 850120"/>
                    <a:gd name="connsiteX3" fmla="*/ 55812 w 442366"/>
                    <a:gd name="connsiteY3" fmla="*/ 676617 h 850120"/>
                    <a:gd name="connsiteX4" fmla="*/ 386555 w 442366"/>
                    <a:gd name="connsiteY4" fmla="*/ 676617 h 850120"/>
                    <a:gd name="connsiteX5" fmla="*/ 400779 w 442366"/>
                    <a:gd name="connsiteY5" fmla="*/ 662393 h 850120"/>
                    <a:gd name="connsiteX6" fmla="*/ 400779 w 442366"/>
                    <a:gd name="connsiteY6" fmla="*/ 70764 h 850120"/>
                    <a:gd name="connsiteX7" fmla="*/ 386555 w 442366"/>
                    <a:gd name="connsiteY7" fmla="*/ 56539 h 850120"/>
                    <a:gd name="connsiteX8" fmla="*/ 24105 w 442366"/>
                    <a:gd name="connsiteY8" fmla="*/ 0 h 850120"/>
                    <a:gd name="connsiteX9" fmla="*/ 418262 w 442366"/>
                    <a:gd name="connsiteY9" fmla="*/ 0 h 850120"/>
                    <a:gd name="connsiteX10" fmla="*/ 442366 w 442366"/>
                    <a:gd name="connsiteY10" fmla="*/ 24105 h 850120"/>
                    <a:gd name="connsiteX11" fmla="*/ 442366 w 442366"/>
                    <a:gd name="connsiteY11" fmla="*/ 826015 h 850120"/>
                    <a:gd name="connsiteX12" fmla="*/ 418262 w 442366"/>
                    <a:gd name="connsiteY12" fmla="*/ 850120 h 850120"/>
                    <a:gd name="connsiteX13" fmla="*/ 24105 w 442366"/>
                    <a:gd name="connsiteY13" fmla="*/ 850120 h 850120"/>
                    <a:gd name="connsiteX14" fmla="*/ 0 w 442366"/>
                    <a:gd name="connsiteY14" fmla="*/ 826015 h 850120"/>
                    <a:gd name="connsiteX15" fmla="*/ 0 w 442366"/>
                    <a:gd name="connsiteY15" fmla="*/ 24105 h 850120"/>
                    <a:gd name="connsiteX16" fmla="*/ 24105 w 442366"/>
                    <a:gd name="connsiteY16" fmla="*/ 0 h 8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366" h="850120">
                      <a:moveTo>
                        <a:pt x="55812" y="56539"/>
                      </a:moveTo>
                      <a:cubicBezTo>
                        <a:pt x="47956" y="56539"/>
                        <a:pt x="41588" y="62908"/>
                        <a:pt x="41588" y="70764"/>
                      </a:cubicBezTo>
                      <a:lnTo>
                        <a:pt x="41588" y="662393"/>
                      </a:lnTo>
                      <a:cubicBezTo>
                        <a:pt x="41588" y="670249"/>
                        <a:pt x="47956" y="676617"/>
                        <a:pt x="55812" y="676617"/>
                      </a:cubicBezTo>
                      <a:lnTo>
                        <a:pt x="386555" y="676617"/>
                      </a:lnTo>
                      <a:cubicBezTo>
                        <a:pt x="394411" y="676617"/>
                        <a:pt x="400779" y="670249"/>
                        <a:pt x="400779" y="662393"/>
                      </a:cubicBezTo>
                      <a:lnTo>
                        <a:pt x="400779" y="70764"/>
                      </a:lnTo>
                      <a:cubicBezTo>
                        <a:pt x="400779" y="62908"/>
                        <a:pt x="394411" y="56539"/>
                        <a:pt x="386555" y="56539"/>
                      </a:cubicBezTo>
                      <a:close/>
                      <a:moveTo>
                        <a:pt x="24105" y="0"/>
                      </a:moveTo>
                      <a:lnTo>
                        <a:pt x="418262" y="0"/>
                      </a:lnTo>
                      <a:cubicBezTo>
                        <a:pt x="431574" y="0"/>
                        <a:pt x="442366" y="10792"/>
                        <a:pt x="442366" y="24105"/>
                      </a:cubicBezTo>
                      <a:lnTo>
                        <a:pt x="442366" y="826015"/>
                      </a:lnTo>
                      <a:cubicBezTo>
                        <a:pt x="442366" y="839328"/>
                        <a:pt x="431574" y="850120"/>
                        <a:pt x="418262" y="850120"/>
                      </a:cubicBezTo>
                      <a:lnTo>
                        <a:pt x="24105" y="850120"/>
                      </a:lnTo>
                      <a:cubicBezTo>
                        <a:pt x="10792" y="850120"/>
                        <a:pt x="0" y="839328"/>
                        <a:pt x="0" y="826015"/>
                      </a:cubicBezTo>
                      <a:lnTo>
                        <a:pt x="0" y="24105"/>
                      </a:lnTo>
                      <a:cubicBezTo>
                        <a:pt x="0" y="10792"/>
                        <a:pt x="10792" y="0"/>
                        <a:pt x="24105" y="0"/>
                      </a:cubicBezTo>
                      <a:close/>
                    </a:path>
                  </a:pathLst>
                </a:custGeom>
                <a:solidFill>
                  <a:schemeClr val="accent1"/>
                </a:solidFill>
                <a:ln>
                  <a:noFill/>
                </a:ln>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86">
                    <a:defRPr/>
                  </a:pPr>
                  <a:endParaRPr lang="en-US" sz="1372" kern="0">
                    <a:solidFill>
                      <a:srgbClr val="FFFFFF"/>
                    </a:solidFill>
                    <a:latin typeface="Segoe UI Semilight"/>
                  </a:endParaRPr>
                </a:p>
              </p:txBody>
            </p:sp>
            <p:sp>
              <p:nvSpPr>
                <p:cNvPr id="182" name="Rectangle: Rounded Corners 181"/>
                <p:cNvSpPr/>
                <p:nvPr/>
              </p:nvSpPr>
              <p:spPr bwMode="auto">
                <a:xfrm>
                  <a:off x="10600468" y="2461064"/>
                  <a:ext cx="90747" cy="35899"/>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Rectangle: Rounded Corners 183"/>
                <p:cNvSpPr/>
                <p:nvPr/>
              </p:nvSpPr>
              <p:spPr bwMode="auto">
                <a:xfrm>
                  <a:off x="10580274" y="1876247"/>
                  <a:ext cx="131134" cy="12134"/>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3" name="Group 12"/>
          <p:cNvGrpSpPr/>
          <p:nvPr/>
        </p:nvGrpSpPr>
        <p:grpSpPr>
          <a:xfrm>
            <a:off x="451475" y="2436747"/>
            <a:ext cx="3782237" cy="4138210"/>
            <a:chOff x="460527" y="2485112"/>
            <a:chExt cx="3858079" cy="4221190"/>
          </a:xfrm>
        </p:grpSpPr>
        <p:sp>
          <p:nvSpPr>
            <p:cNvPr id="155" name="Rectangle 154"/>
            <p:cNvSpPr/>
            <p:nvPr/>
          </p:nvSpPr>
          <p:spPr>
            <a:xfrm>
              <a:off x="460527" y="2485112"/>
              <a:ext cx="3858079"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6" name="Rectangle 155"/>
            <p:cNvSpPr/>
            <p:nvPr/>
          </p:nvSpPr>
          <p:spPr>
            <a:xfrm>
              <a:off x="460527" y="6660582"/>
              <a:ext cx="3858079"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60" name="TextBox 159"/>
            <p:cNvSpPr txBox="1"/>
            <p:nvPr/>
          </p:nvSpPr>
          <p:spPr>
            <a:xfrm>
              <a:off x="2006192" y="3537777"/>
              <a:ext cx="766749" cy="261482"/>
            </a:xfrm>
            <a:prstGeom prst="rect">
              <a:avLst/>
            </a:prstGeom>
            <a:noFill/>
          </p:spPr>
          <p:txBody>
            <a:bodyPr wrap="none" lIns="143428" rIns="143428" rtlCol="0" anchor="ctr">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Analyst</a:t>
              </a:r>
            </a:p>
          </p:txBody>
        </p:sp>
        <p:sp>
          <p:nvSpPr>
            <p:cNvPr id="161" name="Freeform: Shape 160"/>
            <p:cNvSpPr/>
            <p:nvPr/>
          </p:nvSpPr>
          <p:spPr>
            <a:xfrm>
              <a:off x="2134939" y="2925509"/>
              <a:ext cx="509255" cy="612268"/>
            </a:xfrm>
            <a:custGeom>
              <a:avLst/>
              <a:gdLst>
                <a:gd name="connsiteX0" fmla="*/ 239662 w 479324"/>
                <a:gd name="connsiteY0" fmla="*/ 278848 h 576282"/>
                <a:gd name="connsiteX1" fmla="*/ 296592 w 479324"/>
                <a:gd name="connsiteY1" fmla="*/ 322698 h 576282"/>
                <a:gd name="connsiteX2" fmla="*/ 239661 w 479324"/>
                <a:gd name="connsiteY2" fmla="*/ 510648 h 576282"/>
                <a:gd name="connsiteX3" fmla="*/ 182732 w 479324"/>
                <a:gd name="connsiteY3" fmla="*/ 322698 h 576282"/>
                <a:gd name="connsiteX4" fmla="*/ 355416 w 479324"/>
                <a:gd name="connsiteY4" fmla="*/ 255778 h 576282"/>
                <a:gd name="connsiteX5" fmla="*/ 425906 w 479324"/>
                <a:gd name="connsiteY5" fmla="*/ 255778 h 576282"/>
                <a:gd name="connsiteX6" fmla="*/ 479324 w 479324"/>
                <a:gd name="connsiteY6" fmla="*/ 309197 h 576282"/>
                <a:gd name="connsiteX7" fmla="*/ 479324 w 479324"/>
                <a:gd name="connsiteY7" fmla="*/ 522864 h 576282"/>
                <a:gd name="connsiteX8" fmla="*/ 425906 w 479324"/>
                <a:gd name="connsiteY8" fmla="*/ 576282 h 576282"/>
                <a:gd name="connsiteX9" fmla="*/ 258440 w 479324"/>
                <a:gd name="connsiteY9" fmla="*/ 576282 h 576282"/>
                <a:gd name="connsiteX10" fmla="*/ 53419 w 479324"/>
                <a:gd name="connsiteY10" fmla="*/ 255778 h 576282"/>
                <a:gd name="connsiteX11" fmla="*/ 123908 w 479324"/>
                <a:gd name="connsiteY11" fmla="*/ 255778 h 576282"/>
                <a:gd name="connsiteX12" fmla="*/ 220884 w 479324"/>
                <a:gd name="connsiteY12" fmla="*/ 576282 h 576282"/>
                <a:gd name="connsiteX13" fmla="*/ 53419 w 479324"/>
                <a:gd name="connsiteY13" fmla="*/ 576282 h 576282"/>
                <a:gd name="connsiteX14" fmla="*/ 0 w 479324"/>
                <a:gd name="connsiteY14" fmla="*/ 522864 h 576282"/>
                <a:gd name="connsiteX15" fmla="*/ 0 w 479324"/>
                <a:gd name="connsiteY15" fmla="*/ 309197 h 576282"/>
                <a:gd name="connsiteX16" fmla="*/ 53419 w 479324"/>
                <a:gd name="connsiteY16" fmla="*/ 255778 h 576282"/>
                <a:gd name="connsiteX17" fmla="*/ 239662 w 479324"/>
                <a:gd name="connsiteY17" fmla="*/ 0 h 576282"/>
                <a:gd name="connsiteX18" fmla="*/ 359991 w 479324"/>
                <a:gd name="connsiteY18" fmla="*/ 120328 h 576282"/>
                <a:gd name="connsiteX19" fmla="*/ 239662 w 479324"/>
                <a:gd name="connsiteY19" fmla="*/ 240657 h 576282"/>
                <a:gd name="connsiteX20" fmla="*/ 119333 w 479324"/>
                <a:gd name="connsiteY20" fmla="*/ 120328 h 576282"/>
                <a:gd name="connsiteX21" fmla="*/ 239662 w 479324"/>
                <a:gd name="connsiteY21" fmla="*/ 0 h 57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9324" h="576282">
                  <a:moveTo>
                    <a:pt x="239662" y="278848"/>
                  </a:moveTo>
                  <a:lnTo>
                    <a:pt x="296592" y="322698"/>
                  </a:lnTo>
                  <a:lnTo>
                    <a:pt x="239661" y="510648"/>
                  </a:lnTo>
                  <a:lnTo>
                    <a:pt x="182732" y="322698"/>
                  </a:lnTo>
                  <a:close/>
                  <a:moveTo>
                    <a:pt x="355416" y="255778"/>
                  </a:moveTo>
                  <a:lnTo>
                    <a:pt x="425906" y="255778"/>
                  </a:lnTo>
                  <a:cubicBezTo>
                    <a:pt x="455408" y="255778"/>
                    <a:pt x="479324" y="279695"/>
                    <a:pt x="479324" y="309197"/>
                  </a:cubicBezTo>
                  <a:lnTo>
                    <a:pt x="479324" y="522864"/>
                  </a:lnTo>
                  <a:cubicBezTo>
                    <a:pt x="479324" y="552366"/>
                    <a:pt x="455408" y="576282"/>
                    <a:pt x="425906" y="576282"/>
                  </a:cubicBezTo>
                  <a:lnTo>
                    <a:pt x="258440" y="576282"/>
                  </a:lnTo>
                  <a:close/>
                  <a:moveTo>
                    <a:pt x="53419" y="255778"/>
                  </a:moveTo>
                  <a:lnTo>
                    <a:pt x="123908" y="255778"/>
                  </a:lnTo>
                  <a:lnTo>
                    <a:pt x="220884" y="576282"/>
                  </a:lnTo>
                  <a:lnTo>
                    <a:pt x="53419" y="576282"/>
                  </a:lnTo>
                  <a:cubicBezTo>
                    <a:pt x="23917" y="576282"/>
                    <a:pt x="0" y="552366"/>
                    <a:pt x="0" y="522864"/>
                  </a:cubicBezTo>
                  <a:lnTo>
                    <a:pt x="0" y="309197"/>
                  </a:lnTo>
                  <a:cubicBezTo>
                    <a:pt x="0" y="279695"/>
                    <a:pt x="23917" y="255778"/>
                    <a:pt x="53419" y="255778"/>
                  </a:cubicBezTo>
                  <a:close/>
                  <a:moveTo>
                    <a:pt x="239662" y="0"/>
                  </a:moveTo>
                  <a:cubicBezTo>
                    <a:pt x="306118" y="0"/>
                    <a:pt x="359991" y="53873"/>
                    <a:pt x="359991" y="120328"/>
                  </a:cubicBezTo>
                  <a:cubicBezTo>
                    <a:pt x="359991" y="186784"/>
                    <a:pt x="306118" y="240657"/>
                    <a:pt x="239662" y="240657"/>
                  </a:cubicBezTo>
                  <a:cubicBezTo>
                    <a:pt x="173206" y="240657"/>
                    <a:pt x="119333" y="186784"/>
                    <a:pt x="119333" y="120328"/>
                  </a:cubicBezTo>
                  <a:cubicBezTo>
                    <a:pt x="119333" y="53873"/>
                    <a:pt x="173206" y="0"/>
                    <a:pt x="23966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defRPr/>
              </a:pPr>
              <a:endParaRPr lang="en-US" sz="1765">
                <a:solidFill>
                  <a:srgbClr val="353535"/>
                </a:solidFill>
                <a:latin typeface="Segoe UI Semilight"/>
              </a:endParaRPr>
            </a:p>
          </p:txBody>
        </p:sp>
        <p:sp>
          <p:nvSpPr>
            <p:cNvPr id="214" name="TextBox 213"/>
            <p:cNvSpPr txBox="1"/>
            <p:nvPr/>
          </p:nvSpPr>
          <p:spPr>
            <a:xfrm>
              <a:off x="1299320" y="5700378"/>
              <a:ext cx="2180492" cy="464614"/>
            </a:xfrm>
            <a:prstGeom prst="rect">
              <a:avLst/>
            </a:prstGeom>
            <a:noFill/>
          </p:spPr>
          <p:txBody>
            <a:bodyPr wrap="square" lIns="179285" tIns="143428" rIns="179285" bIns="143428" rtlCol="0">
              <a:spAutoFit/>
            </a:bodyPr>
            <a:lstStyle/>
            <a:p>
              <a:pPr algn="ctr" defTabSz="896214">
                <a:defRPr/>
              </a:pPr>
              <a:r>
                <a:rPr lang="en-US" sz="1077" kern="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Power BI Desktop</a:t>
              </a:r>
            </a:p>
          </p:txBody>
        </p:sp>
        <p:grpSp>
          <p:nvGrpSpPr>
            <p:cNvPr id="215" name="Group 214"/>
            <p:cNvGrpSpPr/>
            <p:nvPr/>
          </p:nvGrpSpPr>
          <p:grpSpPr>
            <a:xfrm>
              <a:off x="819668" y="3998912"/>
              <a:ext cx="3139796" cy="1698278"/>
              <a:chOff x="784177" y="-3726558"/>
              <a:chExt cx="3139796" cy="1698278"/>
            </a:xfrm>
          </p:grpSpPr>
          <p:grpSp>
            <p:nvGrpSpPr>
              <p:cNvPr id="216" name="Group 215"/>
              <p:cNvGrpSpPr/>
              <p:nvPr/>
            </p:nvGrpSpPr>
            <p:grpSpPr>
              <a:xfrm>
                <a:off x="784177" y="-3726558"/>
                <a:ext cx="3139796" cy="1698278"/>
                <a:chOff x="655638" y="2219210"/>
                <a:chExt cx="5615620" cy="3054837"/>
              </a:xfrm>
            </p:grpSpPr>
            <p:sp>
              <p:nvSpPr>
                <p:cNvPr id="218" name="Rectangle 217"/>
                <p:cNvSpPr/>
                <p:nvPr/>
              </p:nvSpPr>
              <p:spPr bwMode="auto">
                <a:xfrm>
                  <a:off x="1173983" y="2219210"/>
                  <a:ext cx="4663464" cy="283845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err="1">
                    <a:solidFill>
                      <a:srgbClr val="353535"/>
                    </a:solidFill>
                    <a:latin typeface="Segoe UI Semilight"/>
                  </a:endParaRPr>
                </a:p>
              </p:txBody>
            </p:sp>
            <p:sp>
              <p:nvSpPr>
                <p:cNvPr id="219" name="Freeform 51"/>
                <p:cNvSpPr>
                  <a:spLocks/>
                </p:cNvSpPr>
                <p:nvPr/>
              </p:nvSpPr>
              <p:spPr bwMode="auto">
                <a:xfrm>
                  <a:off x="655638" y="5050334"/>
                  <a:ext cx="5615620" cy="22371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0" name="Rectangle 219"/>
                <p:cNvSpPr/>
                <p:nvPr/>
              </p:nvSpPr>
              <p:spPr bwMode="auto">
                <a:xfrm>
                  <a:off x="1397461" y="2452255"/>
                  <a:ext cx="4216508" cy="235180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Freeform: Shape 220"/>
                <p:cNvSpPr/>
                <p:nvPr/>
              </p:nvSpPr>
              <p:spPr bwMode="auto">
                <a:xfrm>
                  <a:off x="2622804" y="2219210"/>
                  <a:ext cx="3207041" cy="2947370"/>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defRPr/>
                  </a:pPr>
                  <a:endParaRPr lang="en-US" sz="1765" err="1">
                    <a:solidFill>
                      <a:srgbClr val="353535"/>
                    </a:solidFill>
                    <a:latin typeface="Segoe UI Semilight"/>
                  </a:endParaRPr>
                </a:p>
              </p:txBody>
            </p:sp>
          </p:grpSp>
          <p:pic>
            <p:nvPicPr>
              <p:cNvPr id="217" name="Picture 216"/>
              <p:cNvPicPr>
                <a:picLocks noChangeAspect="1"/>
              </p:cNvPicPr>
              <p:nvPr/>
            </p:nvPicPr>
            <p:blipFill rotWithShape="1">
              <a:blip r:embed="rId3"/>
              <a:srcRect t="-214" r="-2" b="2870"/>
              <a:stretch/>
            </p:blipFill>
            <p:spPr>
              <a:xfrm>
                <a:off x="1198944" y="-3600812"/>
                <a:ext cx="2357527" cy="1311250"/>
              </a:xfrm>
              <a:prstGeom prst="rect">
                <a:avLst/>
              </a:prstGeom>
              <a:ln>
                <a:noFill/>
              </a:ln>
            </p:spPr>
          </p:pic>
        </p:grpSp>
      </p:grpSp>
      <p:grpSp>
        <p:nvGrpSpPr>
          <p:cNvPr id="14" name="Group 13"/>
          <p:cNvGrpSpPr/>
          <p:nvPr/>
        </p:nvGrpSpPr>
        <p:grpSpPr>
          <a:xfrm>
            <a:off x="4363993" y="2455929"/>
            <a:ext cx="3640414" cy="4125072"/>
            <a:chOff x="4451500" y="2504679"/>
            <a:chExt cx="3713412" cy="4207788"/>
          </a:xfrm>
        </p:grpSpPr>
        <p:sp>
          <p:nvSpPr>
            <p:cNvPr id="152" name="Rectangle 151"/>
            <p:cNvSpPr/>
            <p:nvPr/>
          </p:nvSpPr>
          <p:spPr>
            <a:xfrm>
              <a:off x="4452289" y="2504679"/>
              <a:ext cx="3712623" cy="4207788"/>
            </a:xfrm>
            <a:prstGeom prst="rect">
              <a:avLst/>
            </a:prstGeom>
            <a:solidFill>
              <a:schemeClr val="bg1">
                <a:lumMod val="95000"/>
              </a:schemeClr>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53" name="Rectangle 152"/>
            <p:cNvSpPr/>
            <p:nvPr/>
          </p:nvSpPr>
          <p:spPr>
            <a:xfrm>
              <a:off x="4451500" y="6660582"/>
              <a:ext cx="3712623" cy="45720"/>
            </a:xfrm>
            <a:prstGeom prst="rect">
              <a:avLst/>
            </a:prstGeom>
            <a:solidFill>
              <a:schemeClr val="accent1"/>
            </a:solidFill>
            <a:ln>
              <a:noFill/>
            </a:ln>
          </p:spPr>
          <p:txBody>
            <a:bodyPr vert="horz" wrap="square" lIns="89642" tIns="44821" rIns="89642" bIns="44821" rtlCol="0" anchor="ctr">
              <a:noAutofit/>
            </a:bodyPr>
            <a:lstStyle/>
            <a:p>
              <a:pPr defTabSz="896215">
                <a:spcBef>
                  <a:spcPct val="0"/>
                </a:spcBef>
                <a:defRPr/>
              </a:pPr>
              <a:endParaRPr lang="en-US" sz="2353">
                <a:ln w="3175">
                  <a:noFill/>
                </a:ln>
                <a:solidFill>
                  <a:prstClr val="white"/>
                </a:solidFill>
                <a:latin typeface="Segoe UI Semilight"/>
                <a:ea typeface="Segoe UI Black" panose="020B0A02040204020203" pitchFamily="34" charset="0"/>
                <a:cs typeface="Segoe UI Black" panose="020B0A02040204020203" pitchFamily="34" charset="0"/>
              </a:endParaRPr>
            </a:p>
          </p:txBody>
        </p:sp>
        <p:sp>
          <p:nvSpPr>
            <p:cNvPr id="194" name="TextBox 193"/>
            <p:cNvSpPr txBox="1"/>
            <p:nvPr/>
          </p:nvSpPr>
          <p:spPr>
            <a:xfrm>
              <a:off x="4843416" y="3338386"/>
              <a:ext cx="658835" cy="169277"/>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Developer</a:t>
              </a:r>
            </a:p>
          </p:txBody>
        </p:sp>
        <p:grpSp>
          <p:nvGrpSpPr>
            <p:cNvPr id="195" name="Group 194"/>
            <p:cNvGrpSpPr>
              <a:grpSpLocks noChangeAspect="1"/>
            </p:cNvGrpSpPr>
            <p:nvPr/>
          </p:nvGrpSpPr>
          <p:grpSpPr>
            <a:xfrm flipH="1">
              <a:off x="4903591" y="2723315"/>
              <a:ext cx="537395" cy="567574"/>
              <a:chOff x="3807371" y="2914650"/>
              <a:chExt cx="638916" cy="674797"/>
            </a:xfrm>
            <a:solidFill>
              <a:schemeClr val="tx1"/>
            </a:solidFill>
          </p:grpSpPr>
          <p:sp>
            <p:nvSpPr>
              <p:cNvPr id="196" name="Oval 195"/>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197" name="Freeform 31"/>
              <p:cNvSpPr/>
              <p:nvPr/>
            </p:nvSpPr>
            <p:spPr>
              <a:xfrm>
                <a:off x="3889600" y="32160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sp>
            <p:nvSpPr>
              <p:cNvPr id="198" name="Freeform 33"/>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874">
                  <a:defRPr/>
                </a:pPr>
                <a:endParaRPr lang="en-IN" kern="0">
                  <a:solidFill>
                    <a:prstClr val="white"/>
                  </a:solidFill>
                  <a:latin typeface="Segoe UI Semilight"/>
                </a:endParaRPr>
              </a:p>
            </p:txBody>
          </p:sp>
        </p:grpSp>
        <p:sp>
          <p:nvSpPr>
            <p:cNvPr id="138" name="TextBox 137"/>
            <p:cNvSpPr txBox="1"/>
            <p:nvPr/>
          </p:nvSpPr>
          <p:spPr>
            <a:xfrm>
              <a:off x="6897391" y="4347334"/>
              <a:ext cx="573875" cy="169149"/>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pPr defTabSz="896214">
                <a:defRPr/>
              </a:pPr>
              <a:r>
                <a:rPr lang="en-US" sz="1077">
                  <a:gradFill>
                    <a:gsLst>
                      <a:gs pos="2917">
                        <a:schemeClr val="tx1"/>
                      </a:gs>
                      <a:gs pos="100000">
                        <a:schemeClr val="tx1"/>
                      </a:gs>
                    </a:gsLst>
                  </a:gradFill>
                  <a:latin typeface="Segoe UI Semibold" panose="020B0702040204020203" pitchFamily="34" charset="0"/>
                  <a:cs typeface="Segoe UI Semibold" panose="020B0702040204020203" pitchFamily="34" charset="0"/>
                </a:rPr>
                <a:t>Purchase</a:t>
              </a:r>
            </a:p>
          </p:txBody>
        </p:sp>
        <p:grpSp>
          <p:nvGrpSpPr>
            <p:cNvPr id="12" name="Group 11"/>
            <p:cNvGrpSpPr/>
            <p:nvPr/>
          </p:nvGrpSpPr>
          <p:grpSpPr>
            <a:xfrm>
              <a:off x="6286245" y="3160604"/>
              <a:ext cx="387152" cy="242319"/>
              <a:chOff x="6362445" y="3358972"/>
              <a:chExt cx="387152" cy="242319"/>
            </a:xfrm>
          </p:grpSpPr>
          <p:sp>
            <p:nvSpPr>
              <p:cNvPr id="139" name="TextBox 138"/>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147"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sp>
          <p:nvSpPr>
            <p:cNvPr id="148" name="TextBox 147"/>
            <p:cNvSpPr txBox="1"/>
            <p:nvPr/>
          </p:nvSpPr>
          <p:spPr>
            <a:xfrm>
              <a:off x="6209881" y="4775986"/>
              <a:ext cx="617157" cy="169149"/>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AAD User</a:t>
              </a:r>
            </a:p>
          </p:txBody>
        </p:sp>
        <p:sp>
          <p:nvSpPr>
            <p:cNvPr id="149" name="TextBox 148"/>
            <p:cNvSpPr txBox="1"/>
            <p:nvPr/>
          </p:nvSpPr>
          <p:spPr>
            <a:xfrm>
              <a:off x="6082874" y="3465267"/>
              <a:ext cx="871170" cy="169149"/>
            </a:xfrm>
            <a:prstGeom prst="rect">
              <a:avLst/>
            </a:prstGeom>
            <a:noFill/>
          </p:spPr>
          <p:txBody>
            <a:bodyPr wrap="squar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AAD Tenant</a:t>
              </a:r>
            </a:p>
          </p:txBody>
        </p:sp>
        <p:sp>
          <p:nvSpPr>
            <p:cNvPr id="150" name="TextBox 149"/>
            <p:cNvSpPr txBox="1"/>
            <p:nvPr/>
          </p:nvSpPr>
          <p:spPr>
            <a:xfrm>
              <a:off x="6976752" y="4855258"/>
              <a:ext cx="1178760" cy="760998"/>
            </a:xfrm>
            <a:prstGeom prst="rect">
              <a:avLst/>
            </a:prstGeom>
            <a:noFill/>
          </p:spPr>
          <p:txBody>
            <a:bodyPr wrap="square" lIns="0" tIns="0" rIns="0" bIns="0" rtlCol="0">
              <a:spAutoFit/>
            </a:bodyPr>
            <a:lstStyle/>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Pro</a:t>
              </a:r>
            </a:p>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 </a:t>
              </a:r>
            </a:p>
            <a:p>
              <a:pPr algn="ctr" defTabSz="896214">
                <a:lnSpc>
                  <a:spcPct val="90000"/>
                </a:lnSpc>
                <a:defRPr/>
              </a:pPr>
              <a:r>
                <a:rPr lang="en-US" sz="1077" kern="0" dirty="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Embedded Capacity</a:t>
              </a:r>
            </a:p>
          </p:txBody>
        </p:sp>
        <p:sp>
          <p:nvSpPr>
            <p:cNvPr id="174" name="TextBox 173"/>
            <p:cNvSpPr txBox="1"/>
            <p:nvPr/>
          </p:nvSpPr>
          <p:spPr>
            <a:xfrm>
              <a:off x="6015116" y="5648910"/>
              <a:ext cx="1006687" cy="169149"/>
            </a:xfrm>
            <a:prstGeom prst="rect">
              <a:avLst/>
            </a:prstGeom>
            <a:noFill/>
          </p:spPr>
          <p:txBody>
            <a:bodyPr wrap="none" lIns="0" tIns="0" rIns="0" bIns="0" rtlCol="0">
              <a:spAutoFit/>
            </a:bodyPr>
            <a:lstStyle/>
            <a:p>
              <a:pPr algn="ctr" defTabSz="896214">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Power BI Group</a:t>
              </a:r>
            </a:p>
          </p:txBody>
        </p:sp>
        <p:sp>
          <p:nvSpPr>
            <p:cNvPr id="188" name="Down Arrow 86"/>
            <p:cNvSpPr/>
            <p:nvPr/>
          </p:nvSpPr>
          <p:spPr>
            <a:xfrm rot="5400000">
              <a:off x="5799096" y="594875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nvGrpSpPr>
            <p:cNvPr id="190" name="Group 189"/>
            <p:cNvGrpSpPr/>
            <p:nvPr/>
          </p:nvGrpSpPr>
          <p:grpSpPr>
            <a:xfrm>
              <a:off x="4634895" y="3977988"/>
              <a:ext cx="1025109" cy="2398231"/>
              <a:chOff x="3791619" y="3166110"/>
              <a:chExt cx="1666369" cy="3318510"/>
            </a:xfrm>
          </p:grpSpPr>
          <p:sp>
            <p:nvSpPr>
              <p:cNvPr id="191" name="Rectangle 190"/>
              <p:cNvSpPr/>
              <p:nvPr/>
            </p:nvSpPr>
            <p:spPr bwMode="auto">
              <a:xfrm>
                <a:off x="3791619" y="3166110"/>
                <a:ext cx="1666369" cy="3318510"/>
              </a:xfrm>
              <a:prstGeom prst="rect">
                <a:avLst/>
              </a:prstGeom>
              <a:solidFill>
                <a:schemeClr val="accent3"/>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nvGrpSpPr>
              <p:cNvPr id="192" name="Group 191"/>
              <p:cNvGrpSpPr/>
              <p:nvPr/>
            </p:nvGrpSpPr>
            <p:grpSpPr>
              <a:xfrm>
                <a:off x="3888674" y="4229096"/>
                <a:ext cx="1472259" cy="978933"/>
                <a:chOff x="3363366" y="4206235"/>
                <a:chExt cx="1472259" cy="978933"/>
              </a:xfrm>
            </p:grpSpPr>
            <p:grpSp>
              <p:nvGrpSpPr>
                <p:cNvPr id="282" name="Group 281"/>
                <p:cNvGrpSpPr/>
                <p:nvPr/>
              </p:nvGrpSpPr>
              <p:grpSpPr>
                <a:xfrm>
                  <a:off x="3366744" y="4405379"/>
                  <a:ext cx="1465503" cy="779789"/>
                  <a:chOff x="3360113" y="4405379"/>
                  <a:chExt cx="1465503" cy="779789"/>
                </a:xfrm>
              </p:grpSpPr>
              <p:pic>
                <p:nvPicPr>
                  <p:cNvPr id="284" name="Picture 283"/>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168062" y="4746423"/>
                    <a:ext cx="657554" cy="118953"/>
                  </a:xfrm>
                  <a:prstGeom prst="rect">
                    <a:avLst/>
                  </a:prstGeom>
                </p:spPr>
              </p:pic>
              <p:pic>
                <p:nvPicPr>
                  <p:cNvPr id="285" name="Picture 284"/>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rcRect/>
                  <a:stretch/>
                </p:blipFill>
                <p:spPr>
                  <a:xfrm>
                    <a:off x="4245302" y="4408766"/>
                    <a:ext cx="503074" cy="229039"/>
                  </a:xfrm>
                  <a:prstGeom prst="rect">
                    <a:avLst/>
                  </a:prstGeom>
                </p:spPr>
              </p:pic>
              <p:pic>
                <p:nvPicPr>
                  <p:cNvPr id="286" name="Picture 2"/>
                  <p:cNvPicPr>
                    <a:picLocks noChangeAspect="1" noChangeArrowheads="1"/>
                  </p:cNvPicPr>
                  <p:nvPr/>
                </p:nvPicPr>
                <p:blipFill>
                  <a:blip r:embed="rId8">
                    <a:extLst>
                      <a:ext uri="{28A0092B-C50C-407E-A947-70E740481C1C}">
                        <a14:useLocalDpi xmlns:a14="http://schemas.microsoft.com/office/drawing/2010/main"/>
                      </a:ext>
                    </a:extLst>
                  </a:blip>
                  <a:stretch>
                    <a:fillRect/>
                  </a:stretch>
                </p:blipFill>
                <p:spPr bwMode="auto">
                  <a:xfrm>
                    <a:off x="3360113" y="4405379"/>
                    <a:ext cx="682985" cy="235813"/>
                  </a:xfrm>
                  <a:prstGeom prst="rect">
                    <a:avLst/>
                  </a:prstGeom>
                  <a:extLst>
                    <a:ext uri="{909E8E84-426E-40DD-AFC4-6F175D3DCCD1}">
                      <a14:hiddenFill xmlns:a14="http://schemas.microsoft.com/office/drawing/2010/main">
                        <a:solidFill>
                          <a:srgbClr val="FFFFFF"/>
                        </a:solidFill>
                      </a14:hiddenFill>
                    </a:ext>
                  </a:extLst>
                </p:spPr>
              </p:pic>
              <p:grpSp>
                <p:nvGrpSpPr>
                  <p:cNvPr id="287" name="Group 286"/>
                  <p:cNvGrpSpPr/>
                  <p:nvPr/>
                </p:nvGrpSpPr>
                <p:grpSpPr>
                  <a:xfrm>
                    <a:off x="3375682" y="4999910"/>
                    <a:ext cx="651847" cy="185258"/>
                    <a:chOff x="10957264" y="3258670"/>
                    <a:chExt cx="881664" cy="251419"/>
                  </a:xfrm>
                </p:grpSpPr>
                <p:pic>
                  <p:nvPicPr>
                    <p:cNvPr id="298" name="Picture 297"/>
                    <p:cNvPicPr>
                      <a:picLocks noChangeAspect="1"/>
                    </p:cNvPicPr>
                    <p:nvPr/>
                  </p:nvPicPr>
                  <p:blipFill rotWithShape="1">
                    <a:blip r:embed="rId9" cstate="hqprint">
                      <a:extLst>
                        <a:ext uri="{BEBA8EAE-BF5A-486C-A8C5-ECC9F3942E4B}">
                          <a14:imgProps xmlns:a14="http://schemas.microsoft.com/office/drawing/2010/main">
                            <a14:imgLayer r:embed="rId10">
                              <a14:imgEffect>
                                <a14:saturation sat="0"/>
                              </a14:imgEffect>
                              <a14:imgEffect>
                                <a14:brightnessContrast bright="49000"/>
                              </a14:imgEffect>
                            </a14:imgLayer>
                          </a14:imgProps>
                        </a:ext>
                        <a:ext uri="{28A0092B-C50C-407E-A947-70E740481C1C}">
                          <a14:useLocalDpi xmlns:a14="http://schemas.microsoft.com/office/drawing/2010/main"/>
                        </a:ext>
                      </a:extLst>
                    </a:blip>
                    <a:srcRect/>
                    <a:stretch/>
                  </p:blipFill>
                  <p:spPr>
                    <a:xfrm>
                      <a:off x="10957264" y="3269634"/>
                      <a:ext cx="219488" cy="240455"/>
                    </a:xfrm>
                    <a:prstGeom prst="rect">
                      <a:avLst/>
                    </a:prstGeom>
                  </p:spPr>
                </p:pic>
                <p:pic>
                  <p:nvPicPr>
                    <p:cNvPr id="299" name="Picture 298"/>
                    <p:cNvPicPr>
                      <a:picLocks noChangeAspect="1"/>
                    </p:cNvPicPr>
                    <p:nvPr/>
                  </p:nvPicPr>
                  <p:blipFill rotWithShape="1">
                    <a:blip r:embed="rId11" cstate="hq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a:xfrm>
                      <a:off x="11176749" y="3258670"/>
                      <a:ext cx="662179" cy="251419"/>
                    </a:xfrm>
                    <a:prstGeom prst="rect">
                      <a:avLst/>
                    </a:prstGeom>
                  </p:spPr>
                </p:pic>
              </p:grpSp>
              <p:grpSp>
                <p:nvGrpSpPr>
                  <p:cNvPr id="288" name="Group 287"/>
                  <p:cNvGrpSpPr/>
                  <p:nvPr/>
                </p:nvGrpSpPr>
                <p:grpSpPr>
                  <a:xfrm>
                    <a:off x="4263622" y="5017381"/>
                    <a:ext cx="466434" cy="150317"/>
                    <a:chOff x="12136828" y="3259591"/>
                    <a:chExt cx="585436" cy="189305"/>
                  </a:xfrm>
                </p:grpSpPr>
                <p:pic>
                  <p:nvPicPr>
                    <p:cNvPr id="290" name="Picture 4" descr="http://tctechcrunch2011.files.wordpress.com/2012/11/twilio-logo-6a141664f35a78e9ac08eed627c2a859.png"/>
                    <p:cNvPicPr>
                      <a:picLocks noChangeAspect="1" noChangeArrowheads="1"/>
                    </p:cNvPicPr>
                    <p:nvPr/>
                  </p:nvPicPr>
                  <p:blipFill rotWithShape="1">
                    <a:blip r:embed="rId13" cstate="hqprint">
                      <a:extLst>
                        <a:ext uri="{BEBA8EAE-BF5A-486C-A8C5-ECC9F3942E4B}">
                          <a14:imgProps xmlns:a14="http://schemas.microsoft.com/office/drawing/2010/main">
                            <a14:imgLayer r:embed="rId14">
                              <a14:imgEffect>
                                <a14:saturation sat="0"/>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12332340" y="3259591"/>
                      <a:ext cx="389924" cy="189305"/>
                    </a:xfrm>
                    <a:prstGeom prst="rect">
                      <a:avLst/>
                    </a:prstGeom>
                    <a:extLst>
                      <a:ext uri="{909E8E84-426E-40DD-AFC4-6F175D3DCCD1}">
                        <a14:hiddenFill xmlns:a14="http://schemas.microsoft.com/office/drawing/2010/main">
                          <a:solidFill>
                            <a:srgbClr val="FFFFFF"/>
                          </a:solidFill>
                        </a14:hiddenFill>
                      </a:ext>
                    </a:extLst>
                  </p:spPr>
                </p:pic>
                <p:grpSp>
                  <p:nvGrpSpPr>
                    <p:cNvPr id="291" name="Group 290"/>
                    <p:cNvGrpSpPr/>
                    <p:nvPr/>
                  </p:nvGrpSpPr>
                  <p:grpSpPr>
                    <a:xfrm>
                      <a:off x="12136828" y="3268957"/>
                      <a:ext cx="178831" cy="178830"/>
                      <a:chOff x="12136828" y="3639206"/>
                      <a:chExt cx="178831" cy="178830"/>
                    </a:xfrm>
                  </p:grpSpPr>
                  <p:sp>
                    <p:nvSpPr>
                      <p:cNvPr id="292"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nvGrpSpPr>
                      <p:cNvPr id="293" name="Group 292"/>
                      <p:cNvGrpSpPr/>
                      <p:nvPr/>
                    </p:nvGrpSpPr>
                    <p:grpSpPr>
                      <a:xfrm>
                        <a:off x="12187796" y="3692698"/>
                        <a:ext cx="76943" cy="71846"/>
                        <a:chOff x="12157225" y="3537324"/>
                        <a:chExt cx="65970" cy="61600"/>
                      </a:xfrm>
                      <a:solidFill>
                        <a:srgbClr val="FFFFFF"/>
                      </a:solidFill>
                    </p:grpSpPr>
                    <p:sp>
                      <p:nvSpPr>
                        <p:cNvPr id="294" name="Oval 293"/>
                        <p:cNvSpPr/>
                        <p:nvPr/>
                      </p:nvSpPr>
                      <p:spPr bwMode="auto">
                        <a:xfrm>
                          <a:off x="12157225" y="3537325"/>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5" name="Oval 294"/>
                        <p:cNvSpPr/>
                        <p:nvPr/>
                      </p:nvSpPr>
                      <p:spPr bwMode="auto">
                        <a:xfrm>
                          <a:off x="12195763" y="3537324"/>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6" name="Oval 295"/>
                        <p:cNvSpPr/>
                        <p:nvPr/>
                      </p:nvSpPr>
                      <p:spPr bwMode="auto">
                        <a:xfrm>
                          <a:off x="12157225"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sp>
                      <p:nvSpPr>
                        <p:cNvPr id="297" name="Oval 296"/>
                        <p:cNvSpPr/>
                        <p:nvPr/>
                      </p:nvSpPr>
                      <p:spPr bwMode="auto">
                        <a:xfrm>
                          <a:off x="12195763" y="3571492"/>
                          <a:ext cx="27432" cy="27432"/>
                        </a:xfrm>
                        <a:prstGeom prst="ellipse">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a:gradFill>
                              <a:gsLst>
                                <a:gs pos="5417">
                                  <a:srgbClr val="000000"/>
                                </a:gs>
                                <a:gs pos="100000">
                                  <a:srgbClr val="000000"/>
                                </a:gs>
                              </a:gsLst>
                              <a:lin ang="5400000" scaled="0"/>
                            </a:gradFill>
                            <a:latin typeface="Segoe UI Semilight"/>
                          </a:endParaRPr>
                        </a:p>
                      </p:txBody>
                    </p:sp>
                  </p:grpSp>
                </p:grpSp>
              </p:grpSp>
              <p:pic>
                <p:nvPicPr>
                  <p:cNvPr id="289" name="Picture 28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515534" y="4664567"/>
                    <a:ext cx="372143" cy="282664"/>
                  </a:xfrm>
                  <a:prstGeom prst="rect">
                    <a:avLst/>
                  </a:prstGeom>
                </p:spPr>
              </p:pic>
            </p:grpSp>
            <p:sp>
              <p:nvSpPr>
                <p:cNvPr id="283" name="Rectangle 282"/>
                <p:cNvSpPr/>
                <p:nvPr/>
              </p:nvSpPr>
              <p:spPr bwMode="auto">
                <a:xfrm>
                  <a:off x="3363366" y="4206235"/>
                  <a:ext cx="1472259"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NON-MICROSOFT CLOUD</a:t>
                  </a:r>
                </a:p>
              </p:txBody>
            </p:sp>
          </p:grpSp>
          <p:sp>
            <p:nvSpPr>
              <p:cNvPr id="199" name="Freeform 69"/>
              <p:cNvSpPr>
                <a:spLocks noChangeAspect="1" noEditPoints="1"/>
              </p:cNvSpPr>
              <p:nvPr/>
            </p:nvSpPr>
            <p:spPr bwMode="auto">
              <a:xfrm>
                <a:off x="4022527" y="3868756"/>
                <a:ext cx="1204552" cy="169916"/>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prstClr val="black"/>
                  </a:solidFill>
                  <a:latin typeface="Segoe UI Semilight"/>
                </a:endParaRPr>
              </a:p>
            </p:txBody>
          </p:sp>
          <p:sp>
            <p:nvSpPr>
              <p:cNvPr id="200" name="Freeform 26"/>
              <p:cNvSpPr>
                <a:spLocks noChangeAspect="1" noEditPoints="1"/>
              </p:cNvSpPr>
              <p:nvPr/>
            </p:nvSpPr>
            <p:spPr bwMode="black">
              <a:xfrm>
                <a:off x="4276671" y="3676870"/>
                <a:ext cx="696265" cy="1530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rgbClr val="FFFFFF"/>
              </a:solidFill>
              <a:ln>
                <a:noFill/>
              </a:ln>
            </p:spPr>
            <p:txBody>
              <a:bodyPr vert="horz" wrap="square" lIns="87856" tIns="43928" rIns="87856" bIns="43928" numCol="1" anchor="t" anchorCtr="0" compatLnSpc="1">
                <a:prstTxWarp prst="textNoShape">
                  <a:avLst/>
                </a:prstTxWarp>
              </a:bodyPr>
              <a:lstStyle/>
              <a:p>
                <a:pPr algn="ctr" defTabSz="896181">
                  <a:defRPr/>
                </a:pPr>
                <a:endParaRPr lang="en-US" sz="1729" kern="0">
                  <a:solidFill>
                    <a:srgbClr val="505050"/>
                  </a:solidFill>
                  <a:latin typeface="Segoe UI Semilight"/>
                </a:endParaRPr>
              </a:p>
            </p:txBody>
          </p:sp>
          <p:grpSp>
            <p:nvGrpSpPr>
              <p:cNvPr id="201" name="Group 25"/>
              <p:cNvGrpSpPr>
                <a:grpSpLocks noChangeAspect="1"/>
              </p:cNvGrpSpPr>
              <p:nvPr/>
            </p:nvGrpSpPr>
            <p:grpSpPr bwMode="auto">
              <a:xfrm>
                <a:off x="4220769" y="3489649"/>
                <a:ext cx="808068" cy="97595"/>
                <a:chOff x="-1699" y="1488"/>
                <a:chExt cx="11074" cy="1342"/>
              </a:xfrm>
              <a:solidFill>
                <a:srgbClr val="E6E6E6"/>
              </a:solidFill>
            </p:grpSpPr>
            <p:sp>
              <p:nvSpPr>
                <p:cNvPr id="228"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42"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53"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54"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2"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3"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4"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5"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6"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7"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8"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79"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80"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sp>
              <p:nvSpPr>
                <p:cNvPr id="281"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914192">
                    <a:defRPr/>
                  </a:pPr>
                  <a:endParaRPr lang="en-US" sz="1765" kern="0">
                    <a:solidFill>
                      <a:srgbClr val="505050"/>
                    </a:solidFill>
                    <a:latin typeface="Segoe UI Semilight"/>
                  </a:endParaRPr>
                </a:p>
              </p:txBody>
            </p:sp>
          </p:grpSp>
          <p:sp>
            <p:nvSpPr>
              <p:cNvPr id="202" name="Rectangle 201"/>
              <p:cNvSpPr/>
              <p:nvPr/>
            </p:nvSpPr>
            <p:spPr bwMode="auto">
              <a:xfrm>
                <a:off x="4056747" y="3245871"/>
                <a:ext cx="1136114" cy="127764"/>
              </a:xfrm>
              <a:prstGeom prst="rect">
                <a:avLst/>
              </a:prstGeom>
              <a:noFill/>
              <a:ln w="10795" cap="flat" cmpd="sng" algn="ctr">
                <a:noFill/>
                <a:prstDash val="solid"/>
                <a:headEnd type="none" w="med" len="med"/>
                <a:tailEnd type="none" w="med" len="med"/>
              </a:ln>
              <a:effectLst/>
            </p:spPr>
            <p:txBody>
              <a:bodyPr vert="horz" wrap="non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MICROSOFT CLOUD</a:t>
                </a:r>
              </a:p>
            </p:txBody>
          </p:sp>
          <p:grpSp>
            <p:nvGrpSpPr>
              <p:cNvPr id="203" name="Group 202"/>
              <p:cNvGrpSpPr/>
              <p:nvPr/>
            </p:nvGrpSpPr>
            <p:grpSpPr>
              <a:xfrm>
                <a:off x="3840228" y="5402187"/>
                <a:ext cx="1569151" cy="964731"/>
                <a:chOff x="3314920" y="5379327"/>
                <a:chExt cx="1569151" cy="964731"/>
              </a:xfrm>
            </p:grpSpPr>
            <p:grpSp>
              <p:nvGrpSpPr>
                <p:cNvPr id="210" name="Group 209"/>
                <p:cNvGrpSpPr/>
                <p:nvPr/>
              </p:nvGrpSpPr>
              <p:grpSpPr>
                <a:xfrm>
                  <a:off x="3360406" y="5567158"/>
                  <a:ext cx="1478178" cy="776900"/>
                  <a:chOff x="3422777" y="5567158"/>
                  <a:chExt cx="1478178" cy="776900"/>
                </a:xfrm>
              </p:grpSpPr>
              <p:pic>
                <p:nvPicPr>
                  <p:cNvPr id="212" name="Picture 21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428459" y="5567158"/>
                    <a:ext cx="693171" cy="178951"/>
                  </a:xfrm>
                  <a:prstGeom prst="rect">
                    <a:avLst/>
                  </a:prstGeom>
                </p:spPr>
              </p:pic>
              <p:pic>
                <p:nvPicPr>
                  <p:cNvPr id="222" name="Picture 10" descr="\\sfp\Work\White_Whale\_Archive-Tracy\_Archive-Tracy\7-20642_Cloud_Services_Track\Art\Logos\PNGs\Oracle.png"/>
                  <p:cNvPicPr>
                    <a:picLocks noChangeAspect="1" noChangeArrowheads="1"/>
                  </p:cNvPicPr>
                  <p:nvPr/>
                </p:nvPicPr>
                <p:blipFill>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422777" y="6236716"/>
                    <a:ext cx="704535" cy="89059"/>
                  </a:xfrm>
                  <a:prstGeom prst="rect">
                    <a:avLst/>
                  </a:prstGeom>
                  <a:extLst/>
                </p:spPr>
              </p:pic>
              <p:pic>
                <p:nvPicPr>
                  <p:cNvPr id="224" name="Picture 223"/>
                  <p:cNvPicPr>
                    <a:picLocks noChangeAspect="1"/>
                  </p:cNvPicPr>
                  <p:nvPr/>
                </p:nvPicPr>
                <p:blipFill>
                  <a:blip r:embed="rId19" cstate="hq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tretch>
                    <a:fillRect/>
                  </a:stretch>
                </p:blipFill>
                <p:spPr>
                  <a:xfrm>
                    <a:off x="4436978" y="5862357"/>
                    <a:ext cx="362560" cy="178968"/>
                  </a:xfrm>
                  <a:prstGeom prst="rect">
                    <a:avLst/>
                  </a:prstGeom>
                </p:spPr>
              </p:pic>
              <p:pic>
                <p:nvPicPr>
                  <p:cNvPr id="225" name="Picture 224"/>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579740" y="5876581"/>
                    <a:ext cx="390608" cy="150520"/>
                  </a:xfrm>
                  <a:prstGeom prst="rect">
                    <a:avLst/>
                  </a:prstGeom>
                </p:spPr>
              </p:pic>
              <p:pic>
                <p:nvPicPr>
                  <p:cNvPr id="226" name="Picture 225"/>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397944" y="5568467"/>
                    <a:ext cx="440629" cy="195541"/>
                  </a:xfrm>
                  <a:prstGeom prst="rect">
                    <a:avLst/>
                  </a:prstGeom>
                </p:spPr>
              </p:pic>
              <p:pic>
                <p:nvPicPr>
                  <p:cNvPr id="227" name="Picture 22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335561" y="6218432"/>
                    <a:ext cx="565394" cy="125626"/>
                  </a:xfrm>
                  <a:prstGeom prst="rect">
                    <a:avLst/>
                  </a:prstGeom>
                </p:spPr>
              </p:pic>
            </p:grpSp>
            <p:sp>
              <p:nvSpPr>
                <p:cNvPr id="211" name="Rectangle 210"/>
                <p:cNvSpPr/>
                <p:nvPr/>
              </p:nvSpPr>
              <p:spPr bwMode="auto">
                <a:xfrm>
                  <a:off x="3314920" y="5379327"/>
                  <a:ext cx="1569151" cy="127764"/>
                </a:xfrm>
                <a:prstGeom prst="rect">
                  <a:avLst/>
                </a:prstGeom>
                <a:no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588" kern="0">
                      <a:solidFill>
                        <a:srgbClr val="FFFFFF"/>
                      </a:solidFill>
                      <a:latin typeface="Segoe UI Semibold" panose="020B0702040204020203" pitchFamily="34" charset="0"/>
                      <a:cs typeface="Segoe UI Semibold" panose="020B0702040204020203" pitchFamily="34" charset="0"/>
                    </a:rPr>
                    <a:t>ON-PREMISE DATA</a:t>
                  </a:r>
                </a:p>
              </p:txBody>
            </p:sp>
          </p:grpSp>
          <p:cxnSp>
            <p:nvCxnSpPr>
              <p:cNvPr id="204" name="Straight Connector 203"/>
              <p:cNvCxnSpPr/>
              <p:nvPr/>
            </p:nvCxnSpPr>
            <p:spPr>
              <a:xfrm>
                <a:off x="3936906" y="412750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3936906" y="5316220"/>
                <a:ext cx="1375795" cy="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p:nvGrpSpPr>
          <p:grpSpPr>
            <a:xfrm>
              <a:off x="6160948" y="3696760"/>
              <a:ext cx="675020" cy="712219"/>
              <a:chOff x="8006080" y="-1076960"/>
              <a:chExt cx="1097280" cy="985520"/>
            </a:xfrm>
            <a:solidFill>
              <a:schemeClr val="accent2"/>
            </a:solidFill>
          </p:grpSpPr>
          <p:sp>
            <p:nvSpPr>
              <p:cNvPr id="301" name="Arrow: Pentagon 300"/>
              <p:cNvSpPr/>
              <p:nvPr/>
            </p:nvSpPr>
            <p:spPr bwMode="auto">
              <a:xfrm>
                <a:off x="8006080" y="-10769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02" name="Arrow: Pentagon 301"/>
              <p:cNvSpPr/>
              <p:nvPr/>
            </p:nvSpPr>
            <p:spPr bwMode="auto">
              <a:xfrm>
                <a:off x="8006080" y="-8750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Admin Users</a:t>
                </a:r>
              </a:p>
            </p:txBody>
          </p:sp>
          <p:sp>
            <p:nvSpPr>
              <p:cNvPr id="303" name="Arrow: Pentagon 302"/>
              <p:cNvSpPr/>
              <p:nvPr/>
            </p:nvSpPr>
            <p:spPr bwMode="auto">
              <a:xfrm>
                <a:off x="8006080" y="-6731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Endpoints</a:t>
                </a:r>
              </a:p>
            </p:txBody>
          </p:sp>
          <p:sp>
            <p:nvSpPr>
              <p:cNvPr id="304" name="Arrow: Pentagon 303"/>
              <p:cNvSpPr/>
              <p:nvPr/>
            </p:nvSpPr>
            <p:spPr bwMode="auto">
              <a:xfrm>
                <a:off x="8006080" y="-4711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Credentials</a:t>
                </a:r>
              </a:p>
            </p:txBody>
          </p:sp>
          <p:sp>
            <p:nvSpPr>
              <p:cNvPr id="305" name="Arrow: Pentagon 304"/>
              <p:cNvSpPr/>
              <p:nvPr/>
            </p:nvSpPr>
            <p:spPr bwMode="auto">
              <a:xfrm>
                <a:off x="8006080" y="-2692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Geo Location</a:t>
                </a:r>
              </a:p>
            </p:txBody>
          </p:sp>
        </p:grpSp>
        <p:grpSp>
          <p:nvGrpSpPr>
            <p:cNvPr id="306" name="Group 305"/>
            <p:cNvGrpSpPr/>
            <p:nvPr/>
          </p:nvGrpSpPr>
          <p:grpSpPr>
            <a:xfrm>
              <a:off x="6156261" y="5007479"/>
              <a:ext cx="675020" cy="274424"/>
              <a:chOff x="6548568" y="3719830"/>
              <a:chExt cx="1097280" cy="379730"/>
            </a:xfrm>
            <a:solidFill>
              <a:schemeClr val="accent2"/>
            </a:solidFill>
          </p:grpSpPr>
          <p:sp>
            <p:nvSpPr>
              <p:cNvPr id="307" name="Arrow: Pentagon 306"/>
              <p:cNvSpPr/>
              <p:nvPr/>
            </p:nvSpPr>
            <p:spPr bwMode="auto">
              <a:xfrm>
                <a:off x="6548568" y="371983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08" name="Arrow: Pentagon 307"/>
              <p:cNvSpPr/>
              <p:nvPr/>
            </p:nvSpPr>
            <p:spPr bwMode="auto">
              <a:xfrm>
                <a:off x="6548568" y="392176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Credentials</a:t>
                </a:r>
              </a:p>
            </p:txBody>
          </p:sp>
        </p:grpSp>
        <p:grpSp>
          <p:nvGrpSpPr>
            <p:cNvPr id="309" name="Group 308"/>
            <p:cNvGrpSpPr/>
            <p:nvPr/>
          </p:nvGrpSpPr>
          <p:grpSpPr>
            <a:xfrm>
              <a:off x="6156261" y="5880403"/>
              <a:ext cx="675020" cy="420356"/>
              <a:chOff x="6548568" y="3114040"/>
              <a:chExt cx="1097280" cy="581660"/>
            </a:xfrm>
            <a:solidFill>
              <a:schemeClr val="accent2"/>
            </a:solidFill>
          </p:grpSpPr>
          <p:sp>
            <p:nvSpPr>
              <p:cNvPr id="310" name="Arrow: Pentagon 309"/>
              <p:cNvSpPr/>
              <p:nvPr/>
            </p:nvSpPr>
            <p:spPr bwMode="auto">
              <a:xfrm>
                <a:off x="6548568" y="311404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Name</a:t>
                </a:r>
              </a:p>
            </p:txBody>
          </p:sp>
          <p:sp>
            <p:nvSpPr>
              <p:cNvPr id="311" name="Arrow: Pentagon 310"/>
              <p:cNvSpPr/>
              <p:nvPr/>
            </p:nvSpPr>
            <p:spPr bwMode="auto">
              <a:xfrm>
                <a:off x="6548568" y="331597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Reports</a:t>
                </a:r>
              </a:p>
            </p:txBody>
          </p:sp>
          <p:sp>
            <p:nvSpPr>
              <p:cNvPr id="312" name="Arrow: Pentagon 311"/>
              <p:cNvSpPr/>
              <p:nvPr/>
            </p:nvSpPr>
            <p:spPr bwMode="auto">
              <a:xfrm>
                <a:off x="6548568" y="3517900"/>
                <a:ext cx="1097280" cy="1778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17928" rIns="44821" bIns="17928" numCol="1" spcCol="0" rtlCol="0" fromWordArt="0" anchor="ctr" anchorCtr="0" forceAA="0" compatLnSpc="1">
                <a:prstTxWarp prst="textNoShape">
                  <a:avLst/>
                </a:prstTxWarp>
                <a:noAutofit/>
              </a:bodyPr>
              <a:lstStyle/>
              <a:p>
                <a:pPr defTabSz="914367">
                  <a:defRPr/>
                </a:pPr>
                <a:r>
                  <a:rPr lang="en-US" sz="588">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Datasets</a:t>
                </a:r>
              </a:p>
            </p:txBody>
          </p:sp>
        </p:grpSp>
        <p:sp>
          <p:nvSpPr>
            <p:cNvPr id="318" name="TextBox 317"/>
            <p:cNvSpPr txBox="1"/>
            <p:nvPr/>
          </p:nvSpPr>
          <p:spPr>
            <a:xfrm>
              <a:off x="5761038" y="2913849"/>
              <a:ext cx="199488" cy="169075"/>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19" name="TextBox 318"/>
            <p:cNvSpPr txBox="1"/>
            <p:nvPr/>
          </p:nvSpPr>
          <p:spPr>
            <a:xfrm>
              <a:off x="6075964" y="2793818"/>
              <a:ext cx="1062790" cy="304442"/>
            </a:xfrm>
            <a:prstGeom prst="rect">
              <a:avLst/>
            </a:prstGeom>
            <a:noFill/>
          </p:spPr>
          <p:txBody>
            <a:bodyPr wrap="none" lIns="0" tIns="0" rIns="0" bIns="0" rtlCol="0">
              <a:spAutoFit/>
            </a:bodyPr>
            <a:lstStyle/>
            <a:p>
              <a:pPr algn="ctr" defTabSz="896214">
                <a:lnSpc>
                  <a:spcPct val="90000"/>
                </a:lnSpc>
                <a:defRPr/>
              </a:pP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Microsoft Azure </a:t>
              </a:r>
              <a:b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br>
              <a:r>
                <a:rPr lang="en-US" sz="1077" kern="0">
                  <a:gradFill>
                    <a:gsLst>
                      <a:gs pos="2917">
                        <a:schemeClr val="tx1"/>
                      </a:gs>
                      <a:gs pos="100000">
                        <a:schemeClr val="tx1"/>
                      </a:gs>
                    </a:gsLst>
                  </a:gradFill>
                  <a:latin typeface="Segoe UI Semibold" panose="020B0702040204020203" pitchFamily="34" charset="0"/>
                  <a:cs typeface="Segoe UI Semibold" panose="020B0702040204020203" pitchFamily="34" charset="0"/>
                </a:rPr>
                <a:t>subscription</a:t>
              </a:r>
            </a:p>
          </p:txBody>
        </p:sp>
        <p:grpSp>
          <p:nvGrpSpPr>
            <p:cNvPr id="321" name="Group 320"/>
            <p:cNvGrpSpPr/>
            <p:nvPr/>
          </p:nvGrpSpPr>
          <p:grpSpPr>
            <a:xfrm>
              <a:off x="6286245" y="4471323"/>
              <a:ext cx="387152" cy="242319"/>
              <a:chOff x="6362445" y="3358972"/>
              <a:chExt cx="387152" cy="242319"/>
            </a:xfrm>
          </p:grpSpPr>
          <p:sp>
            <p:nvSpPr>
              <p:cNvPr id="322" name="TextBox 321"/>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23"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grpSp>
          <p:nvGrpSpPr>
            <p:cNvPr id="324" name="Group 323"/>
            <p:cNvGrpSpPr/>
            <p:nvPr/>
          </p:nvGrpSpPr>
          <p:grpSpPr>
            <a:xfrm>
              <a:off x="6286245" y="5344247"/>
              <a:ext cx="387152" cy="242319"/>
              <a:chOff x="6362445" y="3358972"/>
              <a:chExt cx="387152" cy="242319"/>
            </a:xfrm>
          </p:grpSpPr>
          <p:sp>
            <p:nvSpPr>
              <p:cNvPr id="325" name="TextBox 324"/>
              <p:cNvSpPr txBox="1"/>
              <p:nvPr/>
            </p:nvSpPr>
            <p:spPr>
              <a:xfrm>
                <a:off x="6362445" y="3387139"/>
                <a:ext cx="199488" cy="169074"/>
              </a:xfrm>
              <a:prstGeom prst="rect">
                <a:avLst/>
              </a:prstGeom>
              <a:noFill/>
            </p:spPr>
            <p:txBody>
              <a:bodyPr wrap="none" lIns="0" tIns="0" rIns="0" bIns="0" rtlCol="0">
                <a:spAutoFit/>
              </a:bodyPr>
              <a:lstStyle/>
              <a:p>
                <a:pPr defTabSz="896214">
                  <a:defRPr/>
                </a:pPr>
                <a:r>
                  <a:rPr lang="en-US" sz="1077" kern="0">
                    <a:gradFill>
                      <a:gsLst>
                        <a:gs pos="2917">
                          <a:schemeClr val="tx2"/>
                        </a:gs>
                        <a:gs pos="100000">
                          <a:schemeClr val="tx2"/>
                        </a:gs>
                      </a:gsLst>
                      <a:lin ang="0" scaled="0"/>
                    </a:gradFill>
                    <a:latin typeface="Segoe UI Semibold" panose="020B0702040204020203" pitchFamily="34" charset="0"/>
                    <a:cs typeface="Segoe UI Semibold" panose="020B0702040204020203" pitchFamily="34" charset="0"/>
                  </a:rPr>
                  <a:t>1,N</a:t>
                </a:r>
              </a:p>
            </p:txBody>
          </p:sp>
          <p:sp>
            <p:nvSpPr>
              <p:cNvPr id="326" name="Down Arrow 84"/>
              <p:cNvSpPr/>
              <p:nvPr/>
            </p:nvSpPr>
            <p:spPr>
              <a:xfrm>
                <a:off x="6613451" y="3358972"/>
                <a:ext cx="136146" cy="242319"/>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sp>
          <p:nvSpPr>
            <p:cNvPr id="327" name="Down Arrow 86"/>
            <p:cNvSpPr/>
            <p:nvPr/>
          </p:nvSpPr>
          <p:spPr>
            <a:xfrm rot="16200000">
              <a:off x="5799096" y="3089739"/>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sp>
          <p:nvSpPr>
            <p:cNvPr id="328" name="Down Arrow 86"/>
            <p:cNvSpPr/>
            <p:nvPr/>
          </p:nvSpPr>
          <p:spPr>
            <a:xfrm rot="16200000">
              <a:off x="7115748" y="4510393"/>
              <a:ext cx="137160" cy="24688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ysClr val="windowText" lastClr="000000"/>
                </a:solidFill>
                <a:latin typeface="Segoe UI"/>
              </a:endParaRPr>
            </a:p>
          </p:txBody>
        </p:sp>
      </p:grpSp>
      <p:pic>
        <p:nvPicPr>
          <p:cNvPr id="4" name="Picture 3">
            <a:extLst>
              <a:ext uri="{FF2B5EF4-FFF2-40B4-BE49-F238E27FC236}">
                <a16:creationId xmlns:a16="http://schemas.microsoft.com/office/drawing/2014/main" id="{1EB91625-5AC6-4AE6-B0BF-C0912E247D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84612" y="4294903"/>
            <a:ext cx="399120" cy="299340"/>
          </a:xfrm>
          <a:prstGeom prst="rect">
            <a:avLst/>
          </a:prstGeom>
        </p:spPr>
      </p:pic>
    </p:spTree>
    <p:extLst>
      <p:ext uri="{BB962C8B-B14F-4D97-AF65-F5344CB8AC3E}">
        <p14:creationId xmlns:p14="http://schemas.microsoft.com/office/powerpoint/2010/main" val="370527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750" fill="hold"/>
                                        <p:tgtEl>
                                          <p:spTgt spid="154"/>
                                        </p:tgtEl>
                                        <p:attrNameLst>
                                          <p:attrName>ppt_x</p:attrName>
                                        </p:attrNameLst>
                                      </p:cBhvr>
                                      <p:tavLst>
                                        <p:tav tm="0">
                                          <p:val>
                                            <p:strVal val="0-#ppt_w/2"/>
                                          </p:val>
                                        </p:tav>
                                        <p:tav tm="100000">
                                          <p:val>
                                            <p:strVal val="#ppt_x"/>
                                          </p:val>
                                        </p:tav>
                                      </p:tavLst>
                                    </p:anim>
                                    <p:anim calcmode="lin" valueType="num">
                                      <p:cBhvr additive="base">
                                        <p:cTn id="8" dur="750" fill="hold"/>
                                        <p:tgtEl>
                                          <p:spTgt spid="15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750" fill="hold"/>
                                        <p:tgtEl>
                                          <p:spTgt spid="151"/>
                                        </p:tgtEl>
                                        <p:attrNameLst>
                                          <p:attrName>ppt_x</p:attrName>
                                        </p:attrNameLst>
                                      </p:cBhvr>
                                      <p:tavLst>
                                        <p:tav tm="0">
                                          <p:val>
                                            <p:strVal val="0-#ppt_w/2"/>
                                          </p:val>
                                        </p:tav>
                                        <p:tav tm="100000">
                                          <p:val>
                                            <p:strVal val="#ppt_x"/>
                                          </p:val>
                                        </p:tav>
                                      </p:tavLst>
                                    </p:anim>
                                    <p:anim calcmode="lin" valueType="num">
                                      <p:cBhvr additive="base">
                                        <p:cTn id="12" dur="750" fill="hold"/>
                                        <p:tgtEl>
                                          <p:spTgt spid="15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anim calcmode="lin" valueType="num">
                                      <p:cBhvr additive="base">
                                        <p:cTn id="15" dur="750" fill="hold"/>
                                        <p:tgtEl>
                                          <p:spTgt spid="157"/>
                                        </p:tgtEl>
                                        <p:attrNameLst>
                                          <p:attrName>ppt_x</p:attrName>
                                        </p:attrNameLst>
                                      </p:cBhvr>
                                      <p:tavLst>
                                        <p:tav tm="0">
                                          <p:val>
                                            <p:strVal val="0-#ppt_w/2"/>
                                          </p:val>
                                        </p:tav>
                                        <p:tav tm="100000">
                                          <p:val>
                                            <p:strVal val="#ppt_x"/>
                                          </p:val>
                                        </p:tav>
                                      </p:tavLst>
                                    </p:anim>
                                    <p:anim calcmode="lin" valueType="num">
                                      <p:cBhvr additive="base">
                                        <p:cTn id="16" dur="750" fill="hold"/>
                                        <p:tgtEl>
                                          <p:spTgt spid="15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nodeType="withEffect">
                                  <p:stCondLst>
                                    <p:cond delay="250"/>
                                  </p:stCondLst>
                                  <p:childTnLst>
                                    <p:animMotion origin="layout" path="M 3.32653E-6 -4.90695E-6 L 3.32653E-6 0.06582 " pathEditMode="relative" rAng="0" ptsTypes="AA">
                                      <p:cBhvr>
                                        <p:cTn id="21" dur="750" spd="-100000" fill="hold"/>
                                        <p:tgtEl>
                                          <p:spTgt spid="13"/>
                                        </p:tgtEl>
                                        <p:attrNameLst>
                                          <p:attrName>ppt_x</p:attrName>
                                          <p:attrName>ppt_y</p:attrName>
                                        </p:attrNameLst>
                                      </p:cBhvr>
                                      <p:rCtr x="0" y="3291"/>
                                    </p:animMotion>
                                  </p:childTnLst>
                                </p:cTn>
                              </p:par>
                              <p:par>
                                <p:cTn id="22" presetID="10" presetClass="entr" presetSubtype="0" fill="hold" nodeType="withEffect">
                                  <p:stCondLst>
                                    <p:cond delay="4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42" presetClass="path" presetSubtype="0" decel="100000" fill="hold" nodeType="withEffect">
                                  <p:stCondLst>
                                    <p:cond delay="400"/>
                                  </p:stCondLst>
                                  <p:childTnLst>
                                    <p:animMotion origin="layout" path="M 3.32653E-6 -4.90695E-6 L 3.32653E-6 0.06582 " pathEditMode="relative" rAng="0" ptsTypes="AA">
                                      <p:cBhvr>
                                        <p:cTn id="26" dur="750" spd="-100000" fill="hold"/>
                                        <p:tgtEl>
                                          <p:spTgt spid="14"/>
                                        </p:tgtEl>
                                        <p:attrNameLst>
                                          <p:attrName>ppt_x</p:attrName>
                                          <p:attrName>ppt_y</p:attrName>
                                        </p:attrNameLst>
                                      </p:cBhvr>
                                      <p:rCtr x="0" y="3291"/>
                                    </p:animMotion>
                                  </p:childTnLst>
                                </p:cTn>
                              </p:par>
                              <p:par>
                                <p:cTn id="27" presetID="10" presetClass="entr" presetSubtype="0" fill="hold" nodeType="withEffect">
                                  <p:stCondLst>
                                    <p:cond delay="75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750"/>
                                        <p:tgtEl>
                                          <p:spTgt spid="4"/>
                                        </p:tgtEl>
                                      </p:cBhvr>
                                    </p:animEffect>
                                  </p:childTnLst>
                                </p:cTn>
                              </p:par>
                              <p:par>
                                <p:cTn id="30" presetID="10" presetClass="entr" presetSubtype="0" fill="hold" nodeType="withEffect">
                                  <p:stCondLst>
                                    <p:cond delay="5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nodeType="withEffect">
                                  <p:stCondLst>
                                    <p:cond delay="550"/>
                                  </p:stCondLst>
                                  <p:childTnLst>
                                    <p:animMotion origin="layout" path="M 3.32653E-6 -4.90695E-6 L 3.32653E-6 0.06582 " pathEditMode="relative" rAng="0" ptsTypes="AA">
                                      <p:cBhvr>
                                        <p:cTn id="34" dur="750" spd="-100000" fill="hold"/>
                                        <p:tgtEl>
                                          <p:spTgt spid="15"/>
                                        </p:tgtEl>
                                        <p:attrNameLst>
                                          <p:attrName>ppt_x</p:attrName>
                                          <p:attrName>ppt_y</p:attrName>
                                        </p:attrNameLst>
                                      </p:cBhvr>
                                      <p:rCtr x="0" y="32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4" grpId="0" animBg="1"/>
      <p:bldP spid="1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a:solidFill>
                  <a:schemeClr val="tx1"/>
                </a:solidFill>
              </a:rPr>
              <a:t>Power BI Embedded Transition Timeline</a:t>
            </a:r>
          </a:p>
        </p:txBody>
      </p:sp>
      <p:cxnSp>
        <p:nvCxnSpPr>
          <p:cNvPr id="38" name="Straight Connector 37"/>
          <p:cNvCxnSpPr>
            <a:cxnSpLocks/>
          </p:cNvCxnSpPr>
          <p:nvPr/>
        </p:nvCxnSpPr>
        <p:spPr>
          <a:xfrm flipH="1">
            <a:off x="4079044" y="1824389"/>
            <a:ext cx="11495" cy="3920375"/>
          </a:xfrm>
          <a:prstGeom prst="line">
            <a:avLst/>
          </a:prstGeom>
          <a:ln w="952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880632" y="1946901"/>
            <a:ext cx="1075710" cy="107087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r>
              <a:rPr lang="en-US" sz="1961">
                <a:solidFill>
                  <a:srgbClr val="353535"/>
                </a:solidFill>
                <a:latin typeface="Segoe UI Semibold" panose="020B0702040204020203" pitchFamily="34" charset="0"/>
                <a:cs typeface="Segoe UI Semibold" panose="020B0702040204020203" pitchFamily="34" charset="0"/>
              </a:rPr>
              <a:t>EA</a:t>
            </a:r>
          </a:p>
        </p:txBody>
      </p:sp>
      <p:sp>
        <p:nvSpPr>
          <p:cNvPr id="22" name="Rectangle 21"/>
          <p:cNvSpPr/>
          <p:nvPr/>
        </p:nvSpPr>
        <p:spPr bwMode="auto">
          <a:xfrm>
            <a:off x="3556130" y="1493237"/>
            <a:ext cx="1068818" cy="336078"/>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r>
              <a:rPr lang="en-US" sz="1568" b="1" dirty="0">
                <a:solidFill>
                  <a:srgbClr val="000000"/>
                </a:solidFill>
                <a:latin typeface="Segoe UI Semibold" panose="020B0702040204020203" pitchFamily="34" charset="0"/>
                <a:cs typeface="Segoe UI Semibold" panose="020B0702040204020203" pitchFamily="34" charset="0"/>
              </a:rPr>
              <a:t>Power BI Premium GA Date</a:t>
            </a:r>
          </a:p>
        </p:txBody>
      </p:sp>
      <p:sp>
        <p:nvSpPr>
          <p:cNvPr id="55" name="TextBox 54"/>
          <p:cNvSpPr txBox="1"/>
          <p:nvPr/>
        </p:nvSpPr>
        <p:spPr>
          <a:xfrm>
            <a:off x="4234603" y="3928306"/>
            <a:ext cx="5995868" cy="181036"/>
          </a:xfrm>
          <a:prstGeom prst="rect">
            <a:avLst/>
          </a:prstGeom>
          <a:noFill/>
        </p:spPr>
        <p:txBody>
          <a:bodyPr wrap="none" lIns="0" tIns="0" rIns="0" bIns="0" rtlCol="0" anchor="ctr">
            <a:spAutoFit/>
          </a:bodyPr>
          <a:lstStyle/>
          <a:p>
            <a:pPr defTabSz="914367">
              <a:defRPr/>
            </a:pPr>
            <a:r>
              <a:rPr lang="en-US" sz="1176" dirty="0">
                <a:solidFill>
                  <a:srgbClr val="0078D7"/>
                </a:solidFill>
                <a:latin typeface="Segoe UI" panose="020B0502040204020203" pitchFamily="34" charset="0"/>
                <a:cs typeface="Segoe UI" panose="020B0502040204020203" pitchFamily="34" charset="0"/>
              </a:rPr>
              <a:t>Existing service available for up to </a:t>
            </a:r>
            <a:r>
              <a:rPr lang="en-US" sz="1176" b="1" dirty="0">
                <a:solidFill>
                  <a:srgbClr val="0078D7"/>
                </a:solidFill>
                <a:latin typeface="Segoe UI" panose="020B0502040204020203" pitchFamily="34" charset="0"/>
                <a:cs typeface="Segoe UI" panose="020B0502040204020203" pitchFamily="34" charset="0"/>
              </a:rPr>
              <a:t>one year from Power BI Premium GA announcement</a:t>
            </a:r>
          </a:p>
        </p:txBody>
      </p:sp>
      <p:sp>
        <p:nvSpPr>
          <p:cNvPr id="17" name="Oval 16"/>
          <p:cNvSpPr/>
          <p:nvPr/>
        </p:nvSpPr>
        <p:spPr bwMode="auto">
          <a:xfrm>
            <a:off x="880632" y="3775179"/>
            <a:ext cx="1075710" cy="1070871"/>
          </a:xfrm>
          <a:prstGeom prst="ellipse">
            <a:avLst/>
          </a:prstGeom>
          <a:solidFill>
            <a:schemeClr val="bg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367">
              <a:defRPr/>
            </a:pPr>
            <a:r>
              <a:rPr lang="en-US" sz="1961">
                <a:solidFill>
                  <a:srgbClr val="353535"/>
                </a:solidFill>
                <a:latin typeface="Segoe UI Semibold" panose="020B0702040204020203" pitchFamily="34" charset="0"/>
                <a:cs typeface="Segoe UI Semibold" panose="020B0702040204020203" pitchFamily="34" charset="0"/>
              </a:rPr>
              <a:t>Direct</a:t>
            </a:r>
            <a:br>
              <a:rPr lang="en-US" sz="1961">
                <a:solidFill>
                  <a:srgbClr val="353535"/>
                </a:solidFill>
                <a:latin typeface="Segoe UI Semibold" panose="020B0702040204020203" pitchFamily="34" charset="0"/>
                <a:cs typeface="Segoe UI Semibold" panose="020B0702040204020203" pitchFamily="34" charset="0"/>
              </a:rPr>
            </a:br>
            <a:r>
              <a:rPr lang="en-US" sz="1961">
                <a:solidFill>
                  <a:srgbClr val="353535"/>
                </a:solidFill>
                <a:latin typeface="Segoe UI Semibold" panose="020B0702040204020203" pitchFamily="34" charset="0"/>
                <a:cs typeface="Segoe UI Semibold" panose="020B0702040204020203" pitchFamily="34" charset="0"/>
              </a:rPr>
              <a:t>+CSP</a:t>
            </a:r>
          </a:p>
        </p:txBody>
      </p:sp>
      <p:sp>
        <p:nvSpPr>
          <p:cNvPr id="27" name="Rectangle 26"/>
          <p:cNvSpPr/>
          <p:nvPr/>
        </p:nvSpPr>
        <p:spPr>
          <a:xfrm>
            <a:off x="1012642" y="6127129"/>
            <a:ext cx="10731146" cy="442894"/>
          </a:xfrm>
          <a:prstGeom prst="rect">
            <a:avLst/>
          </a:prstGeom>
        </p:spPr>
        <p:txBody>
          <a:bodyPr wrap="square" lIns="0" tIns="0" rIns="0" bIns="0" anchor="b">
            <a:noAutofit/>
          </a:bodyPr>
          <a:lstStyle/>
          <a:p>
            <a:pPr defTabSz="914225">
              <a:defRPr/>
            </a:pPr>
            <a:r>
              <a:rPr lang="en-US" sz="1372">
                <a:solidFill>
                  <a:srgbClr val="353535"/>
                </a:solidFill>
                <a:latin typeface="Segoe UI" panose="020B0502040204020203" pitchFamily="34" charset="0"/>
                <a:cs typeface="Segoe UI" panose="020B0502040204020203" pitchFamily="34" charset="0"/>
              </a:rPr>
              <a:t>*Applies only to EA customers using Power BI Embedded as of GA date. Customers not using Power BI Embedded as of the GA date will need to purchase Power BI Premium (i.e. will not be able to purchase new Power BI Embedded under existing licensing model)</a:t>
            </a:r>
          </a:p>
        </p:txBody>
      </p:sp>
      <p:sp>
        <p:nvSpPr>
          <p:cNvPr id="54" name="Arrow: Pentagon 53"/>
          <p:cNvSpPr/>
          <p:nvPr/>
        </p:nvSpPr>
        <p:spPr bwMode="auto">
          <a:xfrm>
            <a:off x="2117809" y="2403862"/>
            <a:ext cx="8750691" cy="1155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endParaRPr lang="en-US" sz="3529">
              <a:gradFill>
                <a:gsLst>
                  <a:gs pos="0">
                    <a:srgbClr val="FFFFFF"/>
                  </a:gs>
                  <a:gs pos="100000">
                    <a:srgbClr val="FFFFFF"/>
                  </a:gs>
                </a:gsLst>
                <a:lin ang="5400000" scaled="0"/>
              </a:gradFill>
              <a:latin typeface="Segoe UI Semilight"/>
              <a:cs typeface="Segoe UI" pitchFamily="34" charset="0"/>
            </a:endParaRPr>
          </a:p>
        </p:txBody>
      </p:sp>
      <p:sp>
        <p:nvSpPr>
          <p:cNvPr id="33" name="TextBox 32"/>
          <p:cNvSpPr txBox="1"/>
          <p:nvPr/>
        </p:nvSpPr>
        <p:spPr>
          <a:xfrm>
            <a:off x="4243304" y="2147863"/>
            <a:ext cx="3943703" cy="181036"/>
          </a:xfrm>
          <a:prstGeom prst="rect">
            <a:avLst/>
          </a:prstGeom>
          <a:noFill/>
        </p:spPr>
        <p:txBody>
          <a:bodyPr wrap="square" lIns="0" tIns="0" rIns="0" bIns="0" rtlCol="0" anchor="ctr">
            <a:spAutoFit/>
          </a:bodyPr>
          <a:lstStyle/>
          <a:p>
            <a:pPr defTabSz="914367">
              <a:defRPr/>
            </a:pPr>
            <a:r>
              <a:rPr lang="en-US" sz="1176">
                <a:solidFill>
                  <a:srgbClr val="0078D7"/>
                </a:solidFill>
                <a:latin typeface="Segoe UI" panose="020B0502040204020203" pitchFamily="34" charset="0"/>
                <a:cs typeface="Segoe UI" panose="020B0502040204020203" pitchFamily="34" charset="0"/>
              </a:rPr>
              <a:t>Existing service available through </a:t>
            </a:r>
            <a:r>
              <a:rPr lang="en-US" sz="1176" b="1">
                <a:solidFill>
                  <a:srgbClr val="0078D7"/>
                </a:solidFill>
                <a:latin typeface="Segoe UI" panose="020B0502040204020203" pitchFamily="34" charset="0"/>
                <a:cs typeface="Segoe UI" panose="020B0502040204020203" pitchFamily="34" charset="0"/>
              </a:rPr>
              <a:t>end of agreement*</a:t>
            </a:r>
          </a:p>
        </p:txBody>
      </p:sp>
      <p:sp>
        <p:nvSpPr>
          <p:cNvPr id="35" name="Rectangle 34"/>
          <p:cNvSpPr/>
          <p:nvPr/>
        </p:nvSpPr>
        <p:spPr bwMode="auto">
          <a:xfrm>
            <a:off x="2109108" y="4252861"/>
            <a:ext cx="7297307" cy="1155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endParaRPr lang="en-US" sz="3529">
              <a:gradFill>
                <a:gsLst>
                  <a:gs pos="0">
                    <a:srgbClr val="FFFFFF"/>
                  </a:gs>
                  <a:gs pos="100000">
                    <a:srgbClr val="FFFFFF"/>
                  </a:gs>
                </a:gsLst>
                <a:lin ang="5400000" scaled="0"/>
              </a:gradFill>
              <a:latin typeface="Segoe UI Semilight"/>
              <a:cs typeface="Segoe UI" pitchFamily="34" charset="0"/>
            </a:endParaRPr>
          </a:p>
        </p:txBody>
      </p:sp>
      <p:sp>
        <p:nvSpPr>
          <p:cNvPr id="4" name="TextBox 3"/>
          <p:cNvSpPr txBox="1"/>
          <p:nvPr/>
        </p:nvSpPr>
        <p:spPr>
          <a:xfrm>
            <a:off x="1943190" y="1979170"/>
            <a:ext cx="2322140" cy="531039"/>
          </a:xfrm>
          <a:prstGeom prst="rect">
            <a:avLst/>
          </a:prstGeom>
          <a:noFill/>
        </p:spPr>
        <p:txBody>
          <a:bodyPr wrap="square" lIns="179285" tIns="143428" rIns="179285" bIns="143428" rtlCol="0">
            <a:spAutoFit/>
          </a:bodyPr>
          <a:lstStyle/>
          <a:p>
            <a:pPr lvl="0" algn="ctr">
              <a:defRPr/>
            </a:pPr>
            <a:r>
              <a:rPr lang="en-US" sz="1568">
                <a:solidFill>
                  <a:srgbClr val="0078D7"/>
                </a:solidFill>
                <a:latin typeface="Segoe UI" panose="020B0502040204020203" pitchFamily="34" charset="0"/>
                <a:cs typeface="Segoe UI" panose="020B0502040204020203" pitchFamily="34" charset="0"/>
              </a:rPr>
              <a:t>Power BI Embedded</a:t>
            </a:r>
          </a:p>
        </p:txBody>
      </p:sp>
      <p:sp>
        <p:nvSpPr>
          <p:cNvPr id="26" name="TextBox 25"/>
          <p:cNvSpPr txBox="1"/>
          <p:nvPr/>
        </p:nvSpPr>
        <p:spPr>
          <a:xfrm>
            <a:off x="1947640" y="3817775"/>
            <a:ext cx="2322140" cy="531039"/>
          </a:xfrm>
          <a:prstGeom prst="rect">
            <a:avLst/>
          </a:prstGeom>
          <a:noFill/>
        </p:spPr>
        <p:txBody>
          <a:bodyPr wrap="square" lIns="179285" tIns="143428" rIns="179285" bIns="143428" rtlCol="0">
            <a:spAutoFit/>
          </a:bodyPr>
          <a:lstStyle/>
          <a:p>
            <a:pPr lvl="0" algn="ctr">
              <a:defRPr/>
            </a:pPr>
            <a:r>
              <a:rPr lang="en-US" sz="1568">
                <a:solidFill>
                  <a:srgbClr val="0078D7"/>
                </a:solidFill>
                <a:latin typeface="Segoe UI" panose="020B0502040204020203" pitchFamily="34" charset="0"/>
                <a:cs typeface="Segoe UI" panose="020B0502040204020203" pitchFamily="34" charset="0"/>
              </a:rPr>
              <a:t>Power BI Embedded</a:t>
            </a:r>
          </a:p>
        </p:txBody>
      </p:sp>
      <p:sp>
        <p:nvSpPr>
          <p:cNvPr id="39" name="Arrow: Pentagon 38"/>
          <p:cNvSpPr/>
          <p:nvPr/>
        </p:nvSpPr>
        <p:spPr bwMode="auto">
          <a:xfrm>
            <a:off x="2109107" y="4252861"/>
            <a:ext cx="7450074" cy="11550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endParaRPr lang="en-US" sz="3529">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665018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p:cNvSpPr/>
          <p:nvPr/>
        </p:nvSpPr>
        <p:spPr>
          <a:xfrm>
            <a:off x="2424838" y="172212"/>
            <a:ext cx="9655722" cy="686937"/>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58519" tIns="44814" rIns="985927" bIns="44814" rtlCol="0" anchor="ctr">
            <a:noAutofit/>
          </a:bodyPr>
          <a:lstStyle/>
          <a:p>
            <a:pPr algn="r" defTabSz="914192" fontAlgn="base">
              <a:lnSpc>
                <a:spcPct val="90000"/>
              </a:lnSpc>
              <a:spcBef>
                <a:spcPct val="0"/>
              </a:spcBef>
              <a:spcAft>
                <a:spcPts val="588"/>
              </a:spcAft>
              <a:defRPr/>
            </a:pPr>
            <a:endParaRPr lang="en-US" sz="1567"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graphicFrame>
        <p:nvGraphicFramePr>
          <p:cNvPr id="16" name="Table 15"/>
          <p:cNvGraphicFramePr>
            <a:graphicFrameLocks noGrp="1"/>
          </p:cNvGraphicFramePr>
          <p:nvPr>
            <p:extLst/>
          </p:nvPr>
        </p:nvGraphicFramePr>
        <p:xfrm>
          <a:off x="2424837" y="222491"/>
          <a:ext cx="9398988" cy="5164320"/>
        </p:xfrm>
        <a:graphic>
          <a:graphicData uri="http://schemas.openxmlformats.org/drawingml/2006/table">
            <a:tbl>
              <a:tblPr firstRow="1" bandRow="1"/>
              <a:tblGrid>
                <a:gridCol w="3075540">
                  <a:extLst>
                    <a:ext uri="{9D8B030D-6E8A-4147-A177-3AD203B41FA5}">
                      <a16:colId xmlns:a16="http://schemas.microsoft.com/office/drawing/2014/main" val="2252565066"/>
                    </a:ext>
                  </a:extLst>
                </a:gridCol>
                <a:gridCol w="1144130">
                  <a:extLst>
                    <a:ext uri="{9D8B030D-6E8A-4147-A177-3AD203B41FA5}">
                      <a16:colId xmlns:a16="http://schemas.microsoft.com/office/drawing/2014/main" val="270749842"/>
                    </a:ext>
                  </a:extLst>
                </a:gridCol>
                <a:gridCol w="1516693">
                  <a:extLst>
                    <a:ext uri="{9D8B030D-6E8A-4147-A177-3AD203B41FA5}">
                      <a16:colId xmlns:a16="http://schemas.microsoft.com/office/drawing/2014/main" val="3156067382"/>
                    </a:ext>
                  </a:extLst>
                </a:gridCol>
                <a:gridCol w="1629155">
                  <a:extLst>
                    <a:ext uri="{9D8B030D-6E8A-4147-A177-3AD203B41FA5}">
                      <a16:colId xmlns:a16="http://schemas.microsoft.com/office/drawing/2014/main" val="733802376"/>
                    </a:ext>
                  </a:extLst>
                </a:gridCol>
                <a:gridCol w="2033470">
                  <a:extLst>
                    <a:ext uri="{9D8B030D-6E8A-4147-A177-3AD203B41FA5}">
                      <a16:colId xmlns:a16="http://schemas.microsoft.com/office/drawing/2014/main" val="544901842"/>
                    </a:ext>
                  </a:extLst>
                </a:gridCol>
              </a:tblGrid>
              <a:tr h="775875">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Node</a:t>
                      </a:r>
                    </a:p>
                  </a:txBody>
                  <a:tcPr marL="179259" marR="17925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Virtual</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cores</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79259"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Deployment</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option</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79259"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Price</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per month</a:t>
                      </a:r>
                      <a:r>
                        <a:rPr lang="en-US" sz="1400" kern="1200" baseline="300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1</a:t>
                      </a:r>
                    </a:p>
                  </a:txBody>
                  <a:tcPr marL="89630" marR="26888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Max page renders at peak hour </a:t>
                      </a:r>
                    </a:p>
                  </a:txBody>
                  <a:tcPr marL="89630" marR="26888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984337"/>
                  </a:ext>
                </a:extLst>
              </a:tr>
              <a:tr h="114247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EM3</a:t>
                      </a:r>
                      <a:r>
                        <a:rPr lang="en-US" sz="1400" b="0" i="0" kern="1200" baseline="30000" noProof="0" dirty="0">
                          <a:gradFill>
                            <a:gsLst>
                              <a:gs pos="0">
                                <a:schemeClr val="tx1"/>
                              </a:gs>
                              <a:gs pos="100000">
                                <a:schemeClr val="tx1"/>
                              </a:gs>
                            </a:gsLst>
                            <a:lin ang="5400000" scaled="1"/>
                          </a:gradFill>
                          <a:latin typeface="Segoe UI "/>
                          <a:ea typeface="+mn-ea"/>
                          <a:cs typeface="+mn-cs"/>
                        </a:rPr>
                        <a:t> (Monthly)</a:t>
                      </a:r>
                      <a:endParaRPr lang="en-US" sz="1400" b="0" i="0" kern="1200" noProof="0" dirty="0">
                        <a:gradFill>
                          <a:gsLst>
                            <a:gs pos="0">
                              <a:schemeClr val="tx1"/>
                            </a:gs>
                            <a:gs pos="100000">
                              <a:schemeClr val="tx1"/>
                            </a:gs>
                          </a:gsLst>
                          <a:lin ang="5400000" scaled="1"/>
                        </a:gradFill>
                        <a:latin typeface="Segoe UI "/>
                        <a:ea typeface="+mn-ea"/>
                        <a:cs typeface="+mn-cs"/>
                      </a:endParaRP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4</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601-1,200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762903"/>
                  </a:ext>
                </a:extLst>
              </a:tr>
              <a:tr h="96101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Power BI Premium</a:t>
                      </a:r>
                      <a:r>
                        <a:rPr lang="en-US" sz="1400" b="0" i="0" kern="1200" baseline="0" dirty="0">
                          <a:gradFill>
                            <a:gsLst>
                              <a:gs pos="0">
                                <a:schemeClr val="tx1"/>
                              </a:gs>
                              <a:gs pos="100000">
                                <a:schemeClr val="tx1"/>
                              </a:gs>
                            </a:gsLst>
                            <a:lin ang="5400000" scaled="1"/>
                          </a:gradFill>
                          <a:latin typeface="Segoe UI "/>
                          <a:ea typeface="+mn-ea"/>
                          <a:cs typeface="+mn-cs"/>
                        </a:rPr>
                        <a:t> </a:t>
                      </a:r>
                      <a:r>
                        <a:rPr lang="en-US" sz="1400" b="0" i="0" kern="1200" noProof="0" dirty="0">
                          <a:gradFill>
                            <a:gsLst>
                              <a:gs pos="0">
                                <a:schemeClr val="tx1"/>
                              </a:gs>
                              <a:gs pos="100000">
                                <a:schemeClr val="tx1"/>
                              </a:gs>
                            </a:gsLst>
                            <a:lin ang="5400000" scaled="1"/>
                          </a:gradFill>
                          <a:latin typeface="Segoe UI "/>
                          <a:ea typeface="+mn-ea"/>
                          <a:cs typeface="+mn-cs"/>
                        </a:rPr>
                        <a:t>P1 </a:t>
                      </a:r>
                      <a:r>
                        <a:rPr lang="en-US" sz="1400" b="0" i="0" kern="1200" baseline="30000" noProof="0" dirty="0">
                          <a:gradFill>
                            <a:gsLst>
                              <a:gs pos="0">
                                <a:schemeClr val="tx1"/>
                              </a:gs>
                              <a:gs pos="100000">
                                <a:schemeClr val="tx1"/>
                              </a:gs>
                            </a:gsLst>
                            <a:lin ang="5400000" scaled="1"/>
                          </a:gradFill>
                          <a:latin typeface="Segoe UI "/>
                          <a:ea typeface="+mn-ea"/>
                          <a:cs typeface="+mn-cs"/>
                        </a:rPr>
                        <a:t>(Monthly)</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8</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r>
                        <a:rPr lang="en-US" sz="1400" b="0" i="0" kern="1200" baseline="0" dirty="0">
                          <a:gradFill>
                            <a:gsLst>
                              <a:gs pos="0">
                                <a:schemeClr val="tx1"/>
                              </a:gs>
                              <a:gs pos="100000">
                                <a:schemeClr val="tx1"/>
                              </a:gs>
                            </a:gsLst>
                            <a:lin ang="5400000" scaled="1"/>
                          </a:gradFill>
                          <a:latin typeface="Segoe UI "/>
                          <a:ea typeface="+mn-ea"/>
                          <a:cs typeface="+mn-cs"/>
                        </a:rPr>
                        <a:t> &amp; SaaS</a:t>
                      </a:r>
                      <a:endParaRPr lang="en-US" sz="1400" b="0" i="0" kern="1200" dirty="0">
                        <a:gradFill>
                          <a:gsLst>
                            <a:gs pos="0">
                              <a:schemeClr val="tx1"/>
                            </a:gs>
                            <a:gs pos="100000">
                              <a:schemeClr val="tx1"/>
                            </a:gs>
                          </a:gsLst>
                          <a:lin ang="5400000" scaled="1"/>
                        </a:gradFill>
                        <a:latin typeface="Segoe UI "/>
                        <a:ea typeface="+mn-ea"/>
                        <a:cs typeface="+mn-cs"/>
                      </a:endParaRP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1,201-2,400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686575"/>
                  </a:ext>
                </a:extLst>
              </a:tr>
              <a:tr h="114247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P2</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16</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$9,995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2,401-4,800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058904"/>
                  </a:ext>
                </a:extLst>
              </a:tr>
              <a:tr h="114247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P3</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32</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$19,995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4,801-9,600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542168"/>
                  </a:ext>
                </a:extLst>
              </a:tr>
            </a:tbl>
          </a:graphicData>
        </a:graphic>
      </p:graphicFrame>
      <p:sp>
        <p:nvSpPr>
          <p:cNvPr id="11" name="Freeform: Shape 10"/>
          <p:cNvSpPr/>
          <p:nvPr/>
        </p:nvSpPr>
        <p:spPr>
          <a:xfrm>
            <a:off x="194015" y="172212"/>
            <a:ext cx="2509500" cy="686937"/>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58519" tIns="44814" rIns="89630" bIns="44814" rtlCol="0" anchor="ctr">
            <a:noAutofit/>
          </a:bodyPr>
          <a:lstStyle/>
          <a:p>
            <a:pPr defTabSz="914192">
              <a:lnSpc>
                <a:spcPct val="90000"/>
              </a:lnSpc>
              <a:spcAft>
                <a:spcPts val="588"/>
              </a:spcAft>
              <a:defRPr/>
            </a:pPr>
            <a:r>
              <a:rPr lang="en-US" sz="1567"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POWER BI PREMIUM</a:t>
            </a:r>
          </a:p>
        </p:txBody>
      </p:sp>
    </p:spTree>
    <p:extLst>
      <p:ext uri="{BB962C8B-B14F-4D97-AF65-F5344CB8AC3E}">
        <p14:creationId xmlns:p14="http://schemas.microsoft.com/office/powerpoint/2010/main" val="102904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42" presetClass="path" presetSubtype="0" decel="100000" fill="hold" nodeType="withEffect">
                                  <p:stCondLst>
                                    <p:cond delay="500"/>
                                  </p:stCondLst>
                                  <p:childTnLst>
                                    <p:animMotion origin="layout" path="M -4.79167E-6 3.7037E-6 L -4.79167E-6 0.06365 " pathEditMode="relative" rAng="0" ptsTypes="AA">
                                      <p:cBhvr>
                                        <p:cTn id="13" dur="750" spd="-100000" fill="hold"/>
                                        <p:tgtEl>
                                          <p:spTgt spid="16"/>
                                        </p:tgtEl>
                                        <p:attrNameLst>
                                          <p:attrName>ppt_x</p:attrName>
                                          <p:attrName>ppt_y</p:attrName>
                                        </p:attrNameLst>
                                      </p:cBhvr>
                                      <p:rCtr x="0" y="3171"/>
                                    </p:animMotion>
                                  </p:childTnLst>
                                </p:cTn>
                              </p:par>
                              <p:par>
                                <p:cTn id="14" presetID="10" presetClass="entr" presetSubtype="0"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p:cNvSpPr/>
          <p:nvPr/>
        </p:nvSpPr>
        <p:spPr bwMode="auto">
          <a:xfrm>
            <a:off x="5984617" y="1920690"/>
            <a:ext cx="5938145" cy="688896"/>
          </a:xfrm>
          <a:custGeom>
            <a:avLst/>
            <a:gdLst>
              <a:gd name="connsiteX0" fmla="*/ 0 w 6057217"/>
              <a:gd name="connsiteY0" fmla="*/ 0 h 702710"/>
              <a:gd name="connsiteX1" fmla="*/ 2611437 w 6057217"/>
              <a:gd name="connsiteY1" fmla="*/ 0 h 702710"/>
              <a:gd name="connsiteX2" fmla="*/ 2921370 w 6057217"/>
              <a:gd name="connsiteY2" fmla="*/ 0 h 702710"/>
              <a:gd name="connsiteX3" fmla="*/ 3287978 w 6057217"/>
              <a:gd name="connsiteY3" fmla="*/ 0 h 702710"/>
              <a:gd name="connsiteX4" fmla="*/ 3445780 w 6057217"/>
              <a:gd name="connsiteY4" fmla="*/ 0 h 702710"/>
              <a:gd name="connsiteX5" fmla="*/ 5532806 w 6057217"/>
              <a:gd name="connsiteY5" fmla="*/ 0 h 702710"/>
              <a:gd name="connsiteX6" fmla="*/ 5899415 w 6057217"/>
              <a:gd name="connsiteY6" fmla="*/ 0 h 702710"/>
              <a:gd name="connsiteX7" fmla="*/ 6057217 w 6057217"/>
              <a:gd name="connsiteY7" fmla="*/ 0 h 702710"/>
              <a:gd name="connsiteX8" fmla="*/ 6057217 w 6057217"/>
              <a:gd name="connsiteY8" fmla="*/ 350407 h 702710"/>
              <a:gd name="connsiteX9" fmla="*/ 6057217 w 6057217"/>
              <a:gd name="connsiteY9" fmla="*/ 702710 h 702710"/>
              <a:gd name="connsiteX10" fmla="*/ 5532806 w 6057217"/>
              <a:gd name="connsiteY10" fmla="*/ 702710 h 702710"/>
              <a:gd name="connsiteX11" fmla="*/ 5532806 w 6057217"/>
              <a:gd name="connsiteY11" fmla="*/ 700812 h 702710"/>
              <a:gd name="connsiteX12" fmla="*/ 3445780 w 6057217"/>
              <a:gd name="connsiteY12" fmla="*/ 700812 h 702710"/>
              <a:gd name="connsiteX13" fmla="*/ 3445780 w 6057217"/>
              <a:gd name="connsiteY13" fmla="*/ 702710 h 702710"/>
              <a:gd name="connsiteX14" fmla="*/ 2921370 w 6057217"/>
              <a:gd name="connsiteY14" fmla="*/ 702710 h 702710"/>
              <a:gd name="connsiteX15" fmla="*/ 2921370 w 6057217"/>
              <a:gd name="connsiteY15" fmla="*/ 700812 h 702710"/>
              <a:gd name="connsiteX16" fmla="*/ 2611437 w 6057217"/>
              <a:gd name="connsiteY16" fmla="*/ 700812 h 702710"/>
              <a:gd name="connsiteX17" fmla="*/ 0 w 6057217"/>
              <a:gd name="connsiteY17" fmla="*/ 700812 h 702710"/>
              <a:gd name="connsiteX18" fmla="*/ 157802 w 6057217"/>
              <a:gd name="connsiteY18" fmla="*/ 350407 h 70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7217" h="702710">
                <a:moveTo>
                  <a:pt x="0" y="0"/>
                </a:moveTo>
                <a:lnTo>
                  <a:pt x="2611437" y="0"/>
                </a:lnTo>
                <a:lnTo>
                  <a:pt x="2921370" y="0"/>
                </a:lnTo>
                <a:lnTo>
                  <a:pt x="3287978" y="0"/>
                </a:lnTo>
                <a:lnTo>
                  <a:pt x="3445780" y="0"/>
                </a:lnTo>
                <a:lnTo>
                  <a:pt x="5532806" y="0"/>
                </a:lnTo>
                <a:lnTo>
                  <a:pt x="5899415" y="0"/>
                </a:lnTo>
                <a:lnTo>
                  <a:pt x="6057217" y="0"/>
                </a:lnTo>
                <a:lnTo>
                  <a:pt x="6057217" y="350407"/>
                </a:lnTo>
                <a:lnTo>
                  <a:pt x="6057217" y="702710"/>
                </a:lnTo>
                <a:lnTo>
                  <a:pt x="5532806" y="702710"/>
                </a:lnTo>
                <a:lnTo>
                  <a:pt x="5532806" y="700812"/>
                </a:lnTo>
                <a:lnTo>
                  <a:pt x="3445780" y="700812"/>
                </a:lnTo>
                <a:lnTo>
                  <a:pt x="3445780" y="702710"/>
                </a:lnTo>
                <a:lnTo>
                  <a:pt x="2921370" y="702710"/>
                </a:lnTo>
                <a:lnTo>
                  <a:pt x="2921370" y="700812"/>
                </a:lnTo>
                <a:lnTo>
                  <a:pt x="2611437" y="700812"/>
                </a:lnTo>
                <a:lnTo>
                  <a:pt x="0" y="700812"/>
                </a:lnTo>
                <a:lnTo>
                  <a:pt x="157802" y="35040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fontAlgn="base">
              <a:lnSpc>
                <a:spcPct val="90000"/>
              </a:lnSpc>
              <a:spcBef>
                <a:spcPts val="659"/>
              </a:spcBef>
              <a:spcAft>
                <a:spcPts val="588"/>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Create reports with Power BI Desktop</a:t>
            </a:r>
          </a:p>
        </p:txBody>
      </p:sp>
      <p:sp>
        <p:nvSpPr>
          <p:cNvPr id="42" name="Rectangle 41">
            <a:extLst/>
          </p:cNvPr>
          <p:cNvSpPr/>
          <p:nvPr/>
        </p:nvSpPr>
        <p:spPr bwMode="auto">
          <a:xfrm>
            <a:off x="5983872" y="3441679"/>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Connect to all data sources available in Power BI</a:t>
            </a:r>
          </a:p>
        </p:txBody>
      </p:sp>
      <p:sp>
        <p:nvSpPr>
          <p:cNvPr id="43" name="Rectangle 42">
            <a:extLst/>
          </p:cNvPr>
          <p:cNvSpPr/>
          <p:nvPr/>
        </p:nvSpPr>
        <p:spPr bwMode="auto">
          <a:xfrm>
            <a:off x="5983872" y="3946626"/>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Direct Query available for Cloud and on premise data sources</a:t>
            </a:r>
          </a:p>
        </p:txBody>
      </p:sp>
      <p:sp>
        <p:nvSpPr>
          <p:cNvPr id="44" name="Rectangle 43">
            <a:extLst/>
          </p:cNvPr>
          <p:cNvSpPr/>
          <p:nvPr/>
        </p:nvSpPr>
        <p:spPr bwMode="auto">
          <a:xfrm>
            <a:off x="5983872" y="4451572"/>
            <a:ext cx="5938889" cy="46164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Cached models with refresh</a:t>
            </a:r>
          </a:p>
        </p:txBody>
      </p:sp>
      <p:sp>
        <p:nvSpPr>
          <p:cNvPr id="6" name="Title 5"/>
          <p:cNvSpPr>
            <a:spLocks noGrp="1"/>
          </p:cNvSpPr>
          <p:nvPr>
            <p:ph type="title"/>
          </p:nvPr>
        </p:nvSpPr>
        <p:spPr>
          <a:xfrm>
            <a:off x="660647" y="-87260"/>
            <a:ext cx="10515600" cy="1325563"/>
          </a:xfrm>
        </p:spPr>
        <p:txBody>
          <a:bodyPr/>
          <a:lstStyle/>
          <a:p>
            <a:r>
              <a:rPr lang="en-US" dirty="0"/>
              <a:t>Create experience</a:t>
            </a:r>
          </a:p>
        </p:txBody>
      </p:sp>
      <p:sp>
        <p:nvSpPr>
          <p:cNvPr id="94" name="Rectangle 93"/>
          <p:cNvSpPr/>
          <p:nvPr/>
        </p:nvSpPr>
        <p:spPr>
          <a:xfrm>
            <a:off x="959549"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p>
        </p:txBody>
      </p:sp>
      <p:sp>
        <p:nvSpPr>
          <p:cNvPr id="95" name="Rectangle 94"/>
          <p:cNvSpPr/>
          <p:nvPr/>
        </p:nvSpPr>
        <p:spPr>
          <a:xfrm>
            <a:off x="1" y="6566488"/>
            <a:ext cx="938745" cy="291026"/>
          </a:xfrm>
          <a:prstGeom prst="rect">
            <a:avLst/>
          </a:prstGeom>
          <a:solidFill>
            <a:schemeClr val="tx2"/>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96" name="Rectangle 95"/>
          <p:cNvSpPr/>
          <p:nvPr/>
        </p:nvSpPr>
        <p:spPr>
          <a:xfrm>
            <a:off x="1919098"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p>
        </p:txBody>
      </p:sp>
      <p:sp>
        <p:nvSpPr>
          <p:cNvPr id="47" name="Freeform: Shape 46"/>
          <p:cNvSpPr/>
          <p:nvPr/>
        </p:nvSpPr>
        <p:spPr>
          <a:xfrm>
            <a:off x="272131" y="1920690"/>
            <a:ext cx="5798294" cy="687035"/>
          </a:xfrm>
          <a:custGeom>
            <a:avLst/>
            <a:gdLst>
              <a:gd name="connsiteX0" fmla="*/ 0 w 5914562"/>
              <a:gd name="connsiteY0" fmla="*/ 0 h 700811"/>
              <a:gd name="connsiteX1" fmla="*/ 2463800 w 5914562"/>
              <a:gd name="connsiteY1" fmla="*/ 0 h 700811"/>
              <a:gd name="connsiteX2" fmla="*/ 3292960 w 5914562"/>
              <a:gd name="connsiteY2" fmla="*/ 0 h 700811"/>
              <a:gd name="connsiteX3" fmla="*/ 5756760 w 5914562"/>
              <a:gd name="connsiteY3" fmla="*/ 0 h 700811"/>
              <a:gd name="connsiteX4" fmla="*/ 5914562 w 5914562"/>
              <a:gd name="connsiteY4" fmla="*/ 350406 h 700811"/>
              <a:gd name="connsiteX5" fmla="*/ 5756760 w 5914562"/>
              <a:gd name="connsiteY5" fmla="*/ 700811 h 700811"/>
              <a:gd name="connsiteX6" fmla="*/ 3292960 w 5914562"/>
              <a:gd name="connsiteY6" fmla="*/ 700811 h 700811"/>
              <a:gd name="connsiteX7" fmla="*/ 2463800 w 5914562"/>
              <a:gd name="connsiteY7" fmla="*/ 700811 h 700811"/>
              <a:gd name="connsiteX8" fmla="*/ 0 w 5914562"/>
              <a:gd name="connsiteY8"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62" h="700811">
                <a:moveTo>
                  <a:pt x="0" y="0"/>
                </a:moveTo>
                <a:lnTo>
                  <a:pt x="2463800" y="0"/>
                </a:lnTo>
                <a:lnTo>
                  <a:pt x="3292960" y="0"/>
                </a:lnTo>
                <a:lnTo>
                  <a:pt x="5756760" y="0"/>
                </a:lnTo>
                <a:lnTo>
                  <a:pt x="5914562" y="350406"/>
                </a:lnTo>
                <a:lnTo>
                  <a:pt x="5756760" y="700811"/>
                </a:lnTo>
                <a:lnTo>
                  <a:pt x="3292960" y="700811"/>
                </a:lnTo>
                <a:lnTo>
                  <a:pt x="2463800" y="700811"/>
                </a:lnTo>
                <a:lnTo>
                  <a:pt x="0" y="700811"/>
                </a:lnTo>
                <a:close/>
              </a:path>
            </a:pathLst>
          </a:custGeom>
          <a:solidFill>
            <a:schemeClr val="bg1">
              <a:lumMod val="95000"/>
            </a:schemeClr>
          </a:solidFill>
          <a:ln>
            <a:noFill/>
          </a:ln>
        </p:spPr>
        <p:txBody>
          <a:bodyPr vert="horz" wrap="square" lIns="358570" tIns="44821" rIns="89642" bIns="44821" rtlCol="0" anchor="ctr">
            <a:noAutofit/>
          </a:bodyPr>
          <a:lstStyle/>
          <a:p>
            <a:pPr fontAlgn="base">
              <a:lnSpc>
                <a:spcPct val="90000"/>
              </a:lnSpc>
              <a:spcBef>
                <a:spcPts val="659"/>
              </a:spcBef>
              <a:spcAft>
                <a:spcPts val="588"/>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Create reports with Power BI Desktop</a:t>
            </a:r>
          </a:p>
        </p:txBody>
      </p:sp>
      <p:sp>
        <p:nvSpPr>
          <p:cNvPr id="50" name="Freeform: Shape 49"/>
          <p:cNvSpPr/>
          <p:nvPr/>
        </p:nvSpPr>
        <p:spPr>
          <a:xfrm>
            <a:off x="272131" y="1186120"/>
            <a:ext cx="5798294" cy="687035"/>
          </a:xfrm>
          <a:custGeom>
            <a:avLst/>
            <a:gdLst>
              <a:gd name="connsiteX0" fmla="*/ 0 w 5914562"/>
              <a:gd name="connsiteY0" fmla="*/ 0 h 700811"/>
              <a:gd name="connsiteX1" fmla="*/ 2463800 w 5914562"/>
              <a:gd name="connsiteY1" fmla="*/ 0 h 700811"/>
              <a:gd name="connsiteX2" fmla="*/ 3292960 w 5914562"/>
              <a:gd name="connsiteY2" fmla="*/ 0 h 700811"/>
              <a:gd name="connsiteX3" fmla="*/ 5756760 w 5914562"/>
              <a:gd name="connsiteY3" fmla="*/ 0 h 700811"/>
              <a:gd name="connsiteX4" fmla="*/ 5914562 w 5914562"/>
              <a:gd name="connsiteY4" fmla="*/ 350406 h 700811"/>
              <a:gd name="connsiteX5" fmla="*/ 5756760 w 5914562"/>
              <a:gd name="connsiteY5" fmla="*/ 700811 h 700811"/>
              <a:gd name="connsiteX6" fmla="*/ 3292960 w 5914562"/>
              <a:gd name="connsiteY6" fmla="*/ 700811 h 700811"/>
              <a:gd name="connsiteX7" fmla="*/ 2463800 w 5914562"/>
              <a:gd name="connsiteY7" fmla="*/ 700811 h 700811"/>
              <a:gd name="connsiteX8" fmla="*/ 0 w 5914562"/>
              <a:gd name="connsiteY8"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62" h="700811">
                <a:moveTo>
                  <a:pt x="0" y="0"/>
                </a:moveTo>
                <a:lnTo>
                  <a:pt x="2463800" y="0"/>
                </a:lnTo>
                <a:lnTo>
                  <a:pt x="3292960" y="0"/>
                </a:lnTo>
                <a:lnTo>
                  <a:pt x="5756760" y="0"/>
                </a:lnTo>
                <a:lnTo>
                  <a:pt x="5914562" y="350406"/>
                </a:lnTo>
                <a:lnTo>
                  <a:pt x="5756760" y="700811"/>
                </a:lnTo>
                <a:lnTo>
                  <a:pt x="3292960" y="700811"/>
                </a:lnTo>
                <a:lnTo>
                  <a:pt x="2463800" y="700811"/>
                </a:lnTo>
                <a:lnTo>
                  <a:pt x="0" y="700811"/>
                </a:lnTo>
                <a:close/>
              </a:path>
            </a:pathLst>
          </a:custGeom>
          <a:solidFill>
            <a:schemeClr val="tx2"/>
          </a:solidFill>
          <a:ln>
            <a:noFill/>
          </a:ln>
        </p:spPr>
        <p:txBody>
          <a:bodyPr vert="horz" wrap="square" lIns="358570" tIns="44821" rIns="89642" bIns="44821" rtlCol="0" anchor="ctr">
            <a:noAutofit/>
          </a:bodyPr>
          <a:lstStyle/>
          <a:p>
            <a:pPr>
              <a:lnSpc>
                <a:spcPct val="90000"/>
              </a:lnSpc>
              <a:spcAft>
                <a:spcPts val="588"/>
              </a:spcAft>
              <a:defRPr/>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Yesterday with Power BI Embedded</a:t>
            </a:r>
          </a:p>
        </p:txBody>
      </p:sp>
      <p:sp>
        <p:nvSpPr>
          <p:cNvPr id="51" name="Freeform: Shape 50"/>
          <p:cNvSpPr/>
          <p:nvPr/>
        </p:nvSpPr>
        <p:spPr bwMode="auto">
          <a:xfrm>
            <a:off x="5984617" y="1186120"/>
            <a:ext cx="5938145" cy="688896"/>
          </a:xfrm>
          <a:custGeom>
            <a:avLst/>
            <a:gdLst>
              <a:gd name="connsiteX0" fmla="*/ 0 w 6057217"/>
              <a:gd name="connsiteY0" fmla="*/ 0 h 702710"/>
              <a:gd name="connsiteX1" fmla="*/ 2611437 w 6057217"/>
              <a:gd name="connsiteY1" fmla="*/ 0 h 702710"/>
              <a:gd name="connsiteX2" fmla="*/ 2921370 w 6057217"/>
              <a:gd name="connsiteY2" fmla="*/ 0 h 702710"/>
              <a:gd name="connsiteX3" fmla="*/ 3287978 w 6057217"/>
              <a:gd name="connsiteY3" fmla="*/ 0 h 702710"/>
              <a:gd name="connsiteX4" fmla="*/ 3445780 w 6057217"/>
              <a:gd name="connsiteY4" fmla="*/ 0 h 702710"/>
              <a:gd name="connsiteX5" fmla="*/ 5532806 w 6057217"/>
              <a:gd name="connsiteY5" fmla="*/ 0 h 702710"/>
              <a:gd name="connsiteX6" fmla="*/ 5899415 w 6057217"/>
              <a:gd name="connsiteY6" fmla="*/ 0 h 702710"/>
              <a:gd name="connsiteX7" fmla="*/ 6057217 w 6057217"/>
              <a:gd name="connsiteY7" fmla="*/ 0 h 702710"/>
              <a:gd name="connsiteX8" fmla="*/ 6057217 w 6057217"/>
              <a:gd name="connsiteY8" fmla="*/ 350407 h 702710"/>
              <a:gd name="connsiteX9" fmla="*/ 6057217 w 6057217"/>
              <a:gd name="connsiteY9" fmla="*/ 702710 h 702710"/>
              <a:gd name="connsiteX10" fmla="*/ 5532806 w 6057217"/>
              <a:gd name="connsiteY10" fmla="*/ 702710 h 702710"/>
              <a:gd name="connsiteX11" fmla="*/ 5532806 w 6057217"/>
              <a:gd name="connsiteY11" fmla="*/ 700812 h 702710"/>
              <a:gd name="connsiteX12" fmla="*/ 3445780 w 6057217"/>
              <a:gd name="connsiteY12" fmla="*/ 700812 h 702710"/>
              <a:gd name="connsiteX13" fmla="*/ 3445780 w 6057217"/>
              <a:gd name="connsiteY13" fmla="*/ 702710 h 702710"/>
              <a:gd name="connsiteX14" fmla="*/ 2921370 w 6057217"/>
              <a:gd name="connsiteY14" fmla="*/ 702710 h 702710"/>
              <a:gd name="connsiteX15" fmla="*/ 2921370 w 6057217"/>
              <a:gd name="connsiteY15" fmla="*/ 700812 h 702710"/>
              <a:gd name="connsiteX16" fmla="*/ 2611437 w 6057217"/>
              <a:gd name="connsiteY16" fmla="*/ 700812 h 702710"/>
              <a:gd name="connsiteX17" fmla="*/ 0 w 6057217"/>
              <a:gd name="connsiteY17" fmla="*/ 700812 h 702710"/>
              <a:gd name="connsiteX18" fmla="*/ 157802 w 6057217"/>
              <a:gd name="connsiteY18" fmla="*/ 350407 h 70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7217" h="702710">
                <a:moveTo>
                  <a:pt x="0" y="0"/>
                </a:moveTo>
                <a:lnTo>
                  <a:pt x="2611437" y="0"/>
                </a:lnTo>
                <a:lnTo>
                  <a:pt x="2921370" y="0"/>
                </a:lnTo>
                <a:lnTo>
                  <a:pt x="3287978" y="0"/>
                </a:lnTo>
                <a:lnTo>
                  <a:pt x="3445780" y="0"/>
                </a:lnTo>
                <a:lnTo>
                  <a:pt x="5532806" y="0"/>
                </a:lnTo>
                <a:lnTo>
                  <a:pt x="5899415" y="0"/>
                </a:lnTo>
                <a:lnTo>
                  <a:pt x="6057217" y="0"/>
                </a:lnTo>
                <a:lnTo>
                  <a:pt x="6057217" y="350407"/>
                </a:lnTo>
                <a:lnTo>
                  <a:pt x="6057217" y="702710"/>
                </a:lnTo>
                <a:lnTo>
                  <a:pt x="5532806" y="702710"/>
                </a:lnTo>
                <a:lnTo>
                  <a:pt x="5532806" y="700812"/>
                </a:lnTo>
                <a:lnTo>
                  <a:pt x="3445780" y="700812"/>
                </a:lnTo>
                <a:lnTo>
                  <a:pt x="3445780" y="702710"/>
                </a:lnTo>
                <a:lnTo>
                  <a:pt x="2921370" y="702710"/>
                </a:lnTo>
                <a:lnTo>
                  <a:pt x="2921370" y="700812"/>
                </a:lnTo>
                <a:lnTo>
                  <a:pt x="2611437" y="700812"/>
                </a:lnTo>
                <a:lnTo>
                  <a:pt x="0" y="700812"/>
                </a:lnTo>
                <a:lnTo>
                  <a:pt x="157802" y="3504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a:lnSpc>
                <a:spcPct val="90000"/>
              </a:lnSpc>
              <a:spcAft>
                <a:spcPts val="588"/>
              </a:spcAft>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Today with Power BI</a:t>
            </a:r>
          </a:p>
        </p:txBody>
      </p:sp>
      <p:grpSp>
        <p:nvGrpSpPr>
          <p:cNvPr id="8" name="Group 7"/>
          <p:cNvGrpSpPr/>
          <p:nvPr/>
        </p:nvGrpSpPr>
        <p:grpSpPr>
          <a:xfrm>
            <a:off x="8507206" y="2741314"/>
            <a:ext cx="493934" cy="493934"/>
            <a:chOff x="3932238" y="4018078"/>
            <a:chExt cx="503838" cy="503838"/>
          </a:xfrm>
        </p:grpSpPr>
        <p:sp>
          <p:nvSpPr>
            <p:cNvPr id="52" name="Oval 51"/>
            <p:cNvSpPr/>
            <p:nvPr/>
          </p:nvSpPr>
          <p:spPr bwMode="auto">
            <a:xfrm>
              <a:off x="3932238" y="4018078"/>
              <a:ext cx="503838" cy="503838"/>
            </a:xfrm>
            <a:prstGeom prst="ellips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7" name="Group 6"/>
            <p:cNvGrpSpPr/>
            <p:nvPr/>
          </p:nvGrpSpPr>
          <p:grpSpPr>
            <a:xfrm>
              <a:off x="4071444" y="4157284"/>
              <a:ext cx="225426" cy="225426"/>
              <a:chOff x="3398837" y="5308556"/>
              <a:chExt cx="533401" cy="533401"/>
            </a:xfrm>
          </p:grpSpPr>
          <p:cxnSp>
            <p:nvCxnSpPr>
              <p:cNvPr id="5" name="Straight Connector 4"/>
              <p:cNvCxnSpPr/>
              <p:nvPr/>
            </p:nvCxnSpPr>
            <p:spPr>
              <a:xfrm>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p:cNvCxnSpPr>
                <a:cxnSpLocks/>
              </p:cNvCxnSpPr>
              <p:nvPr/>
            </p:nvCxnSpPr>
            <p:spPr>
              <a:xfrm rot="5400000">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43242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2" presetClass="entr" presetSubtype="8" decel="100000" fill="hold" grpId="0" nodeType="with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750" fill="hold"/>
                                        <p:tgtEl>
                                          <p:spTgt spid="50"/>
                                        </p:tgtEl>
                                        <p:attrNameLst>
                                          <p:attrName>ppt_x</p:attrName>
                                        </p:attrNameLst>
                                      </p:cBhvr>
                                      <p:tavLst>
                                        <p:tav tm="0">
                                          <p:val>
                                            <p:strVal val="0-#ppt_w/2"/>
                                          </p:val>
                                        </p:tav>
                                        <p:tav tm="100000">
                                          <p:val>
                                            <p:strVal val="#ppt_x"/>
                                          </p:val>
                                        </p:tav>
                                      </p:tavLst>
                                    </p:anim>
                                    <p:anim calcmode="lin" valueType="num">
                                      <p:cBhvr additive="base">
                                        <p:cTn id="17" dur="750" fill="hold"/>
                                        <p:tgtEl>
                                          <p:spTgt spid="5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750" fill="hold"/>
                                        <p:tgtEl>
                                          <p:spTgt spid="51"/>
                                        </p:tgtEl>
                                        <p:attrNameLst>
                                          <p:attrName>ppt_x</p:attrName>
                                        </p:attrNameLst>
                                      </p:cBhvr>
                                      <p:tavLst>
                                        <p:tav tm="0">
                                          <p:val>
                                            <p:strVal val="0-#ppt_w/2"/>
                                          </p:val>
                                        </p:tav>
                                        <p:tav tm="100000">
                                          <p:val>
                                            <p:strVal val="#ppt_x"/>
                                          </p:val>
                                        </p:tav>
                                      </p:tavLst>
                                    </p:anim>
                                    <p:anim calcmode="lin" valueType="num">
                                      <p:cBhvr additive="base">
                                        <p:cTn id="21" dur="750" fill="hold"/>
                                        <p:tgtEl>
                                          <p:spTgt spid="51"/>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25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35" presetClass="path" presetSubtype="0" decel="100000" fill="hold" grpId="1" nodeType="withEffect">
                                  <p:stCondLst>
                                    <p:cond delay="250"/>
                                  </p:stCondLst>
                                  <p:childTnLst>
                                    <p:animMotion origin="layout" path="M 3.95833E-6 -2.59259E-6 L -0.04844 -2.59259E-6 " pathEditMode="relative" rAng="0" ptsTypes="AA">
                                      <p:cBhvr>
                                        <p:cTn id="26" dur="750" spd="-100000" fill="hold"/>
                                        <p:tgtEl>
                                          <p:spTgt spid="47"/>
                                        </p:tgtEl>
                                        <p:attrNameLst>
                                          <p:attrName>ppt_x</p:attrName>
                                          <p:attrName>ppt_y</p:attrName>
                                        </p:attrNameLst>
                                      </p:cBhvr>
                                      <p:rCtr x="-2422" y="0"/>
                                    </p:animMotion>
                                  </p:childTnLst>
                                </p:cTn>
                              </p:par>
                              <p:par>
                                <p:cTn id="27" presetID="10" presetClass="entr" presetSubtype="0" fill="hold" grpId="0" nodeType="withEffect">
                                  <p:stCondLst>
                                    <p:cond delay="4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35" presetClass="path" presetSubtype="0" decel="100000" fill="hold" grpId="1" nodeType="withEffect">
                                  <p:stCondLst>
                                    <p:cond delay="400"/>
                                  </p:stCondLst>
                                  <p:childTnLst>
                                    <p:animMotion origin="layout" path="M 5E-6 -4.07407E-6 L -0.04843 -4.07407E-6 " pathEditMode="relative" rAng="0" ptsTypes="AA">
                                      <p:cBhvr>
                                        <p:cTn id="31" dur="750" spd="-100000" fill="hold"/>
                                        <p:tgtEl>
                                          <p:spTgt spid="49"/>
                                        </p:tgtEl>
                                        <p:attrNameLst>
                                          <p:attrName>ppt_x</p:attrName>
                                          <p:attrName>ppt_y</p:attrName>
                                        </p:attrNameLst>
                                      </p:cBhvr>
                                      <p:rCtr x="-2422" y="0"/>
                                    </p:animMotion>
                                  </p:childTnLst>
                                </p:cTn>
                              </p:par>
                              <p:par>
                                <p:cTn id="32" presetID="1" presetClass="entr" presetSubtype="0" fill="hold" nodeType="withEffect">
                                  <p:stCondLst>
                                    <p:cond delay="550"/>
                                  </p:stCondLst>
                                  <p:childTnLst>
                                    <p:set>
                                      <p:cBhvr>
                                        <p:cTn id="33" dur="1" fill="hold">
                                          <p:stCondLst>
                                            <p:cond delay="499"/>
                                          </p:stCondLst>
                                        </p:cTn>
                                        <p:tgtEl>
                                          <p:spTgt spid="8"/>
                                        </p:tgtEl>
                                        <p:attrNameLst>
                                          <p:attrName>style.visibility</p:attrName>
                                        </p:attrNameLst>
                                      </p:cBhvr>
                                      <p:to>
                                        <p:strVal val="visible"/>
                                      </p:to>
                                    </p:set>
                                  </p:childTnLst>
                                </p:cTn>
                              </p:par>
                              <p:par>
                                <p:cTn id="34" presetID="6" presetClass="emph" presetSubtype="0" decel="100000" autoRev="1" fill="hold" nodeType="withEffect">
                                  <p:stCondLst>
                                    <p:cond delay="550"/>
                                  </p:stCondLst>
                                  <p:childTnLst>
                                    <p:animScale>
                                      <p:cBhvr>
                                        <p:cTn id="35" dur="500" fill="hold"/>
                                        <p:tgtEl>
                                          <p:spTgt spid="8"/>
                                        </p:tgtEl>
                                      </p:cBhvr>
                                      <p:by x="0" y="0"/>
                                    </p:animScale>
                                  </p:childTnLst>
                                </p:cTn>
                              </p:par>
                              <p:par>
                                <p:cTn id="36" presetID="10" presetClass="entr" presetSubtype="0" fill="hold" grpId="0" nodeType="withEffect">
                                  <p:stCondLst>
                                    <p:cond delay="100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42" presetClass="path" presetSubtype="0" decel="100000" fill="hold" grpId="1" nodeType="withEffect">
                                  <p:stCondLst>
                                    <p:cond delay="1000"/>
                                  </p:stCondLst>
                                  <p:childTnLst>
                                    <p:animMotion origin="layout" path="M -4.79167E-6 -2.22222E-6 L -4.79167E-6 0.06366 " pathEditMode="relative" rAng="0" ptsTypes="AA">
                                      <p:cBhvr>
                                        <p:cTn id="40" dur="750" spd="-100000" fill="hold"/>
                                        <p:tgtEl>
                                          <p:spTgt spid="42"/>
                                        </p:tgtEl>
                                        <p:attrNameLst>
                                          <p:attrName>ppt_x</p:attrName>
                                          <p:attrName>ppt_y</p:attrName>
                                        </p:attrNameLst>
                                      </p:cBhvr>
                                      <p:rCtr x="0" y="3171"/>
                                    </p:animMotion>
                                  </p:childTnLst>
                                </p:cTn>
                              </p:par>
                              <p:par>
                                <p:cTn id="41" presetID="10" presetClass="entr" presetSubtype="0" fill="hold" grpId="0" nodeType="withEffect">
                                  <p:stCondLst>
                                    <p:cond delay="115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42" presetClass="path" presetSubtype="0" decel="100000" fill="hold" grpId="1" nodeType="withEffect">
                                  <p:stCondLst>
                                    <p:cond delay="1150"/>
                                  </p:stCondLst>
                                  <p:childTnLst>
                                    <p:animMotion origin="layout" path="M -4.79167E-6 -3.33333E-6 L -4.79167E-6 0.06366 " pathEditMode="relative" rAng="0" ptsTypes="AA">
                                      <p:cBhvr>
                                        <p:cTn id="45" dur="750" spd="-100000" fill="hold"/>
                                        <p:tgtEl>
                                          <p:spTgt spid="43"/>
                                        </p:tgtEl>
                                        <p:attrNameLst>
                                          <p:attrName>ppt_x</p:attrName>
                                          <p:attrName>ppt_y</p:attrName>
                                        </p:attrNameLst>
                                      </p:cBhvr>
                                      <p:rCtr x="0" y="3171"/>
                                    </p:animMotion>
                                  </p:childTnLst>
                                </p:cTn>
                              </p:par>
                              <p:par>
                                <p:cTn id="46" presetID="10" presetClass="entr" presetSubtype="0" fill="hold" grpId="0" nodeType="withEffect">
                                  <p:stCondLst>
                                    <p:cond delay="130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42" presetClass="path" presetSubtype="0" decel="100000" fill="hold" grpId="1" nodeType="withEffect">
                                  <p:stCondLst>
                                    <p:cond delay="1300"/>
                                  </p:stCondLst>
                                  <p:childTnLst>
                                    <p:animMotion origin="layout" path="M -4.79167E-6 1.11111E-6 L -4.79167E-6 0.06366 " pathEditMode="relative" rAng="0" ptsTypes="AA">
                                      <p:cBhvr>
                                        <p:cTn id="50" dur="750" spd="-100000" fill="hold"/>
                                        <p:tgtEl>
                                          <p:spTgt spid="44"/>
                                        </p:tgtEl>
                                        <p:attrNameLst>
                                          <p:attrName>ppt_x</p:attrName>
                                          <p:attrName>ppt_y</p:attrName>
                                        </p:attrNameLst>
                                      </p:cBhvr>
                                      <p:rCtr x="0" y="3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2" grpId="0" animBg="1"/>
      <p:bldP spid="42" grpId="1" animBg="1"/>
      <p:bldP spid="43" grpId="0" animBg="1"/>
      <p:bldP spid="43" grpId="1" animBg="1"/>
      <p:bldP spid="44" grpId="0" animBg="1"/>
      <p:bldP spid="44" grpId="1" animBg="1"/>
      <p:bldP spid="94" grpId="0" animBg="1"/>
      <p:bldP spid="95" grpId="0" animBg="1"/>
      <p:bldP spid="96" grpId="0" animBg="1"/>
      <p:bldP spid="47" grpId="0" animBg="1"/>
      <p:bldP spid="47" grpId="1" animBg="1"/>
      <p:bldP spid="50"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Freeform: Shape 85"/>
          <p:cNvSpPr/>
          <p:nvPr/>
        </p:nvSpPr>
        <p:spPr bwMode="auto">
          <a:xfrm>
            <a:off x="5984617" y="1186120"/>
            <a:ext cx="5938145" cy="688896"/>
          </a:xfrm>
          <a:custGeom>
            <a:avLst/>
            <a:gdLst>
              <a:gd name="connsiteX0" fmla="*/ 0 w 6057217"/>
              <a:gd name="connsiteY0" fmla="*/ 0 h 702710"/>
              <a:gd name="connsiteX1" fmla="*/ 2611437 w 6057217"/>
              <a:gd name="connsiteY1" fmla="*/ 0 h 702710"/>
              <a:gd name="connsiteX2" fmla="*/ 2921370 w 6057217"/>
              <a:gd name="connsiteY2" fmla="*/ 0 h 702710"/>
              <a:gd name="connsiteX3" fmla="*/ 3287978 w 6057217"/>
              <a:gd name="connsiteY3" fmla="*/ 0 h 702710"/>
              <a:gd name="connsiteX4" fmla="*/ 3445780 w 6057217"/>
              <a:gd name="connsiteY4" fmla="*/ 0 h 702710"/>
              <a:gd name="connsiteX5" fmla="*/ 5532806 w 6057217"/>
              <a:gd name="connsiteY5" fmla="*/ 0 h 702710"/>
              <a:gd name="connsiteX6" fmla="*/ 5899415 w 6057217"/>
              <a:gd name="connsiteY6" fmla="*/ 0 h 702710"/>
              <a:gd name="connsiteX7" fmla="*/ 6057217 w 6057217"/>
              <a:gd name="connsiteY7" fmla="*/ 0 h 702710"/>
              <a:gd name="connsiteX8" fmla="*/ 6057217 w 6057217"/>
              <a:gd name="connsiteY8" fmla="*/ 350407 h 702710"/>
              <a:gd name="connsiteX9" fmla="*/ 6057217 w 6057217"/>
              <a:gd name="connsiteY9" fmla="*/ 702710 h 702710"/>
              <a:gd name="connsiteX10" fmla="*/ 5532806 w 6057217"/>
              <a:gd name="connsiteY10" fmla="*/ 702710 h 702710"/>
              <a:gd name="connsiteX11" fmla="*/ 5532806 w 6057217"/>
              <a:gd name="connsiteY11" fmla="*/ 700812 h 702710"/>
              <a:gd name="connsiteX12" fmla="*/ 3445780 w 6057217"/>
              <a:gd name="connsiteY12" fmla="*/ 700812 h 702710"/>
              <a:gd name="connsiteX13" fmla="*/ 3445780 w 6057217"/>
              <a:gd name="connsiteY13" fmla="*/ 702710 h 702710"/>
              <a:gd name="connsiteX14" fmla="*/ 2921370 w 6057217"/>
              <a:gd name="connsiteY14" fmla="*/ 702710 h 702710"/>
              <a:gd name="connsiteX15" fmla="*/ 2921370 w 6057217"/>
              <a:gd name="connsiteY15" fmla="*/ 700812 h 702710"/>
              <a:gd name="connsiteX16" fmla="*/ 2611437 w 6057217"/>
              <a:gd name="connsiteY16" fmla="*/ 700812 h 702710"/>
              <a:gd name="connsiteX17" fmla="*/ 0 w 6057217"/>
              <a:gd name="connsiteY17" fmla="*/ 700812 h 702710"/>
              <a:gd name="connsiteX18" fmla="*/ 157802 w 6057217"/>
              <a:gd name="connsiteY18" fmla="*/ 350407 h 70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7217" h="702710">
                <a:moveTo>
                  <a:pt x="0" y="0"/>
                </a:moveTo>
                <a:lnTo>
                  <a:pt x="2611437" y="0"/>
                </a:lnTo>
                <a:lnTo>
                  <a:pt x="2921370" y="0"/>
                </a:lnTo>
                <a:lnTo>
                  <a:pt x="3287978" y="0"/>
                </a:lnTo>
                <a:lnTo>
                  <a:pt x="3445780" y="0"/>
                </a:lnTo>
                <a:lnTo>
                  <a:pt x="5532806" y="0"/>
                </a:lnTo>
                <a:lnTo>
                  <a:pt x="5899415" y="0"/>
                </a:lnTo>
                <a:lnTo>
                  <a:pt x="6057217" y="0"/>
                </a:lnTo>
                <a:lnTo>
                  <a:pt x="6057217" y="350407"/>
                </a:lnTo>
                <a:lnTo>
                  <a:pt x="6057217" y="702710"/>
                </a:lnTo>
                <a:lnTo>
                  <a:pt x="5532806" y="702710"/>
                </a:lnTo>
                <a:lnTo>
                  <a:pt x="5532806" y="700812"/>
                </a:lnTo>
                <a:lnTo>
                  <a:pt x="3445780" y="700812"/>
                </a:lnTo>
                <a:lnTo>
                  <a:pt x="3445780" y="702710"/>
                </a:lnTo>
                <a:lnTo>
                  <a:pt x="2921370" y="702710"/>
                </a:lnTo>
                <a:lnTo>
                  <a:pt x="2921370" y="700812"/>
                </a:lnTo>
                <a:lnTo>
                  <a:pt x="2611437" y="700812"/>
                </a:lnTo>
                <a:lnTo>
                  <a:pt x="0" y="700812"/>
                </a:lnTo>
                <a:lnTo>
                  <a:pt x="157802" y="3504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a:lnSpc>
                <a:spcPct val="90000"/>
              </a:lnSpc>
              <a:spcAft>
                <a:spcPts val="588"/>
              </a:spcAft>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Today with Power BI</a:t>
            </a:r>
          </a:p>
        </p:txBody>
      </p:sp>
      <p:sp>
        <p:nvSpPr>
          <p:cNvPr id="98" name="Rectangle 97">
            <a:extLst/>
          </p:cNvPr>
          <p:cNvSpPr/>
          <p:nvPr/>
        </p:nvSpPr>
        <p:spPr bwMode="auto">
          <a:xfrm>
            <a:off x="5983872" y="1933585"/>
            <a:ext cx="5938889" cy="45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Provision in Azure AAD Tenant/User as security boundary</a:t>
            </a:r>
          </a:p>
        </p:txBody>
      </p:sp>
      <p:sp>
        <p:nvSpPr>
          <p:cNvPr id="99" name="Rectangle 98">
            <a:extLst/>
          </p:cNvPr>
          <p:cNvSpPr/>
          <p:nvPr/>
        </p:nvSpPr>
        <p:spPr bwMode="auto">
          <a:xfrm>
            <a:off x="6070425" y="2989963"/>
            <a:ext cx="5852336" cy="6658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Purchase Pro license(s) for development</a:t>
            </a:r>
          </a:p>
          <a:p>
            <a:pPr defTabSz="913927" fontAlgn="base">
              <a:lnSpc>
                <a:spcPct val="90000"/>
              </a:lnSpc>
              <a:spcBef>
                <a:spcPts val="196"/>
              </a:spcBef>
              <a:spcAft>
                <a:spcPts val="196"/>
              </a:spcAft>
              <a:defRPr/>
            </a:pPr>
            <a:r>
              <a:rPr lang="en-US" sz="1176"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Purchase Power BI Premium for testing and production environments</a:t>
            </a:r>
          </a:p>
        </p:txBody>
      </p:sp>
      <p:sp>
        <p:nvSpPr>
          <p:cNvPr id="35" name="Title 34"/>
          <p:cNvSpPr>
            <a:spLocks noGrp="1"/>
          </p:cNvSpPr>
          <p:nvPr>
            <p:ph type="title"/>
          </p:nvPr>
        </p:nvSpPr>
        <p:spPr>
          <a:xfrm>
            <a:off x="598502" y="-21138"/>
            <a:ext cx="10515600" cy="1325563"/>
          </a:xfrm>
        </p:spPr>
        <p:txBody>
          <a:bodyPr/>
          <a:lstStyle/>
          <a:p>
            <a:r>
              <a:rPr lang="en-US" dirty="0"/>
              <a:t>Provision experience </a:t>
            </a:r>
          </a:p>
        </p:txBody>
      </p:sp>
      <p:sp>
        <p:nvSpPr>
          <p:cNvPr id="48" name="Rectangle 47"/>
          <p:cNvSpPr/>
          <p:nvPr/>
        </p:nvSpPr>
        <p:spPr>
          <a:xfrm>
            <a:off x="959549" y="6566488"/>
            <a:ext cx="938745" cy="291026"/>
          </a:xfrm>
          <a:prstGeom prst="rect">
            <a:avLst/>
          </a:prstGeom>
          <a:solidFill>
            <a:schemeClr val="tx2"/>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p>
        </p:txBody>
      </p:sp>
      <p:sp>
        <p:nvSpPr>
          <p:cNvPr id="63" name="Rectangle 62"/>
          <p:cNvSpPr/>
          <p:nvPr/>
        </p:nvSpPr>
        <p:spPr>
          <a:xfrm>
            <a:off x="1"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64" name="Rectangle 63"/>
          <p:cNvSpPr/>
          <p:nvPr/>
        </p:nvSpPr>
        <p:spPr>
          <a:xfrm>
            <a:off x="1919098"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p>
        </p:txBody>
      </p:sp>
      <p:sp>
        <p:nvSpPr>
          <p:cNvPr id="65" name="Rectangle 64">
            <a:extLst/>
          </p:cNvPr>
          <p:cNvSpPr/>
          <p:nvPr/>
        </p:nvSpPr>
        <p:spPr bwMode="auto">
          <a:xfrm>
            <a:off x="287840" y="1920690"/>
            <a:ext cx="5638525" cy="45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Provision in Azure Workspace collection as security boundary</a:t>
            </a:r>
          </a:p>
        </p:txBody>
      </p:sp>
      <p:sp>
        <p:nvSpPr>
          <p:cNvPr id="72" name="Rectangle 71">
            <a:extLst/>
          </p:cNvPr>
          <p:cNvSpPr/>
          <p:nvPr/>
        </p:nvSpPr>
        <p:spPr bwMode="auto">
          <a:xfrm>
            <a:off x="290212" y="2445352"/>
            <a:ext cx="5638525" cy="45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Provision in Azure Workspace as report containers</a:t>
            </a:r>
          </a:p>
        </p:txBody>
      </p:sp>
      <p:sp>
        <p:nvSpPr>
          <p:cNvPr id="82" name="Rectangle 81">
            <a:extLst/>
          </p:cNvPr>
          <p:cNvSpPr/>
          <p:nvPr/>
        </p:nvSpPr>
        <p:spPr bwMode="auto">
          <a:xfrm>
            <a:off x="287840" y="2970015"/>
            <a:ext cx="5638525" cy="6658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Purchase Power BI Embedded</a:t>
            </a:r>
          </a:p>
          <a:p>
            <a:pPr defTabSz="913927" fontAlgn="base">
              <a:lnSpc>
                <a:spcPct val="90000"/>
              </a:lnSpc>
              <a:spcBef>
                <a:spcPts val="196"/>
              </a:spcBef>
              <a:spcAft>
                <a:spcPts val="196"/>
              </a:spcAft>
              <a:defRPr/>
            </a:pPr>
            <a:endPar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85" name="Freeform: Shape 84"/>
          <p:cNvSpPr/>
          <p:nvPr/>
        </p:nvSpPr>
        <p:spPr>
          <a:xfrm>
            <a:off x="272131" y="1186120"/>
            <a:ext cx="5798294" cy="687035"/>
          </a:xfrm>
          <a:custGeom>
            <a:avLst/>
            <a:gdLst>
              <a:gd name="connsiteX0" fmla="*/ 0 w 5914562"/>
              <a:gd name="connsiteY0" fmla="*/ 0 h 700811"/>
              <a:gd name="connsiteX1" fmla="*/ 2463800 w 5914562"/>
              <a:gd name="connsiteY1" fmla="*/ 0 h 700811"/>
              <a:gd name="connsiteX2" fmla="*/ 3292960 w 5914562"/>
              <a:gd name="connsiteY2" fmla="*/ 0 h 700811"/>
              <a:gd name="connsiteX3" fmla="*/ 5756760 w 5914562"/>
              <a:gd name="connsiteY3" fmla="*/ 0 h 700811"/>
              <a:gd name="connsiteX4" fmla="*/ 5914562 w 5914562"/>
              <a:gd name="connsiteY4" fmla="*/ 350406 h 700811"/>
              <a:gd name="connsiteX5" fmla="*/ 5756760 w 5914562"/>
              <a:gd name="connsiteY5" fmla="*/ 700811 h 700811"/>
              <a:gd name="connsiteX6" fmla="*/ 3292960 w 5914562"/>
              <a:gd name="connsiteY6" fmla="*/ 700811 h 700811"/>
              <a:gd name="connsiteX7" fmla="*/ 2463800 w 5914562"/>
              <a:gd name="connsiteY7" fmla="*/ 700811 h 700811"/>
              <a:gd name="connsiteX8" fmla="*/ 0 w 5914562"/>
              <a:gd name="connsiteY8"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62" h="700811">
                <a:moveTo>
                  <a:pt x="0" y="0"/>
                </a:moveTo>
                <a:lnTo>
                  <a:pt x="2463800" y="0"/>
                </a:lnTo>
                <a:lnTo>
                  <a:pt x="3292960" y="0"/>
                </a:lnTo>
                <a:lnTo>
                  <a:pt x="5756760" y="0"/>
                </a:lnTo>
                <a:lnTo>
                  <a:pt x="5914562" y="350406"/>
                </a:lnTo>
                <a:lnTo>
                  <a:pt x="5756760" y="700811"/>
                </a:lnTo>
                <a:lnTo>
                  <a:pt x="3292960" y="700811"/>
                </a:lnTo>
                <a:lnTo>
                  <a:pt x="2463800" y="700811"/>
                </a:lnTo>
                <a:lnTo>
                  <a:pt x="0" y="700811"/>
                </a:lnTo>
                <a:close/>
              </a:path>
            </a:pathLst>
          </a:custGeom>
          <a:solidFill>
            <a:schemeClr val="tx2"/>
          </a:solidFill>
          <a:ln>
            <a:noFill/>
          </a:ln>
        </p:spPr>
        <p:txBody>
          <a:bodyPr vert="horz" wrap="square" lIns="358570" tIns="44821" rIns="89642" bIns="44821" rtlCol="0" anchor="ctr">
            <a:noAutofit/>
          </a:bodyPr>
          <a:lstStyle/>
          <a:p>
            <a:pPr>
              <a:lnSpc>
                <a:spcPct val="90000"/>
              </a:lnSpc>
              <a:spcAft>
                <a:spcPts val="588"/>
              </a:spcAft>
              <a:defRPr/>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Yesterday with Power BI Embedded</a:t>
            </a:r>
          </a:p>
        </p:txBody>
      </p:sp>
      <p:grpSp>
        <p:nvGrpSpPr>
          <p:cNvPr id="87" name="Group 86"/>
          <p:cNvGrpSpPr/>
          <p:nvPr/>
        </p:nvGrpSpPr>
        <p:grpSpPr>
          <a:xfrm>
            <a:off x="8507206" y="3975690"/>
            <a:ext cx="493934" cy="493934"/>
            <a:chOff x="3932238" y="4018078"/>
            <a:chExt cx="503838" cy="503838"/>
          </a:xfrm>
        </p:grpSpPr>
        <p:sp>
          <p:nvSpPr>
            <p:cNvPr id="94" name="Oval 93"/>
            <p:cNvSpPr/>
            <p:nvPr/>
          </p:nvSpPr>
          <p:spPr bwMode="auto">
            <a:xfrm>
              <a:off x="3932238" y="4018078"/>
              <a:ext cx="503838" cy="503838"/>
            </a:xfrm>
            <a:prstGeom prst="ellips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95" name="Group 94"/>
            <p:cNvGrpSpPr/>
            <p:nvPr/>
          </p:nvGrpSpPr>
          <p:grpSpPr>
            <a:xfrm>
              <a:off x="4071444" y="4157284"/>
              <a:ext cx="225426" cy="225426"/>
              <a:chOff x="3398837" y="5308556"/>
              <a:chExt cx="533401" cy="533401"/>
            </a:xfrm>
          </p:grpSpPr>
          <p:cxnSp>
            <p:nvCxnSpPr>
              <p:cNvPr id="96" name="Straight Connector 95"/>
              <p:cNvCxnSpPr/>
              <p:nvPr/>
            </p:nvCxnSpPr>
            <p:spPr>
              <a:xfrm>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cxnSpLocks/>
              </p:cNvCxnSpPr>
              <p:nvPr/>
            </p:nvCxnSpPr>
            <p:spPr>
              <a:xfrm rot="5400000">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sp>
        <p:nvSpPr>
          <p:cNvPr id="102" name="Rectangle 101">
            <a:extLst/>
          </p:cNvPr>
          <p:cNvSpPr/>
          <p:nvPr/>
        </p:nvSpPr>
        <p:spPr bwMode="auto">
          <a:xfrm>
            <a:off x="5983872" y="4612063"/>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4102" fontAlgn="base">
              <a:lnSpc>
                <a:spcPct val="90000"/>
              </a:lnSpc>
              <a:spcBef>
                <a:spcPts val="659"/>
              </a:spcBef>
              <a:spcAft>
                <a:spcPct val="0"/>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Publish reports directly from Power BI Desktop to the relevant group (container)</a:t>
            </a:r>
          </a:p>
        </p:txBody>
      </p:sp>
      <p:sp>
        <p:nvSpPr>
          <p:cNvPr id="103" name="Rectangle 102">
            <a:extLst/>
          </p:cNvPr>
          <p:cNvSpPr/>
          <p:nvPr/>
        </p:nvSpPr>
        <p:spPr bwMode="auto">
          <a:xfrm>
            <a:off x="5983872" y="5114172"/>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4102" fontAlgn="base">
              <a:lnSpc>
                <a:spcPct val="90000"/>
              </a:lnSpc>
              <a:spcBef>
                <a:spcPts val="659"/>
              </a:spcBef>
              <a:spcAft>
                <a:spcPct val="0"/>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Setup Gateway for </a:t>
            </a:r>
            <a:r>
              <a:rPr lang="en-US" sz="1176" err="1">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on-premise</a:t>
            </a: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 data sources</a:t>
            </a:r>
          </a:p>
        </p:txBody>
      </p:sp>
      <p:sp>
        <p:nvSpPr>
          <p:cNvPr id="104" name="Rectangle 103">
            <a:extLst/>
          </p:cNvPr>
          <p:cNvSpPr/>
          <p:nvPr/>
        </p:nvSpPr>
        <p:spPr bwMode="auto">
          <a:xfrm>
            <a:off x="5983872" y="5620807"/>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4102" fontAlgn="base">
              <a:lnSpc>
                <a:spcPct val="90000"/>
              </a:lnSpc>
              <a:spcBef>
                <a:spcPts val="659"/>
              </a:spcBef>
              <a:spcAft>
                <a:spcPct val="0"/>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Setup refresh for cached models</a:t>
            </a:r>
          </a:p>
        </p:txBody>
      </p:sp>
      <p:sp>
        <p:nvSpPr>
          <p:cNvPr id="105" name="Rectangle 104">
            <a:extLst/>
          </p:cNvPr>
          <p:cNvSpPr/>
          <p:nvPr/>
        </p:nvSpPr>
        <p:spPr bwMode="auto">
          <a:xfrm>
            <a:off x="5983872" y="6131966"/>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4102" fontAlgn="base">
              <a:lnSpc>
                <a:spcPct val="90000"/>
              </a:lnSpc>
              <a:spcBef>
                <a:spcPts val="659"/>
              </a:spcBef>
              <a:spcAft>
                <a:spcPct val="0"/>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Setup tenant level admin settings</a:t>
            </a:r>
          </a:p>
        </p:txBody>
      </p:sp>
      <p:sp>
        <p:nvSpPr>
          <p:cNvPr id="23" name="Rectangle 22">
            <a:extLst/>
          </p:cNvPr>
          <p:cNvSpPr/>
          <p:nvPr/>
        </p:nvSpPr>
        <p:spPr bwMode="auto">
          <a:xfrm>
            <a:off x="6012004" y="2461187"/>
            <a:ext cx="5910758" cy="45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Provision in Power BI Groups as report containers</a:t>
            </a:r>
          </a:p>
        </p:txBody>
      </p:sp>
    </p:spTree>
    <p:extLst>
      <p:ext uri="{BB962C8B-B14F-4D97-AF65-F5344CB8AC3E}">
        <p14:creationId xmlns:p14="http://schemas.microsoft.com/office/powerpoint/2010/main" val="19044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750" fill="hold"/>
                                        <p:tgtEl>
                                          <p:spTgt spid="85"/>
                                        </p:tgtEl>
                                        <p:attrNameLst>
                                          <p:attrName>ppt_x</p:attrName>
                                        </p:attrNameLst>
                                      </p:cBhvr>
                                      <p:tavLst>
                                        <p:tav tm="0">
                                          <p:val>
                                            <p:strVal val="0-#ppt_w/2"/>
                                          </p:val>
                                        </p:tav>
                                        <p:tav tm="100000">
                                          <p:val>
                                            <p:strVal val="#ppt_x"/>
                                          </p:val>
                                        </p:tav>
                                      </p:tavLst>
                                    </p:anim>
                                    <p:anim calcmode="lin" valueType="num">
                                      <p:cBhvr additive="base">
                                        <p:cTn id="8" dur="750" fill="hold"/>
                                        <p:tgtEl>
                                          <p:spTgt spid="8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anim calcmode="lin" valueType="num">
                                      <p:cBhvr additive="base">
                                        <p:cTn id="11" dur="750" fill="hold"/>
                                        <p:tgtEl>
                                          <p:spTgt spid="86"/>
                                        </p:tgtEl>
                                        <p:attrNameLst>
                                          <p:attrName>ppt_x</p:attrName>
                                        </p:attrNameLst>
                                      </p:cBhvr>
                                      <p:tavLst>
                                        <p:tav tm="0">
                                          <p:val>
                                            <p:strVal val="0-#ppt_w/2"/>
                                          </p:val>
                                        </p:tav>
                                        <p:tav tm="100000">
                                          <p:val>
                                            <p:strVal val="#ppt_x"/>
                                          </p:val>
                                        </p:tav>
                                      </p:tavLst>
                                    </p:anim>
                                    <p:anim calcmode="lin" valueType="num">
                                      <p:cBhvr additive="base">
                                        <p:cTn id="12" dur="750" fill="hold"/>
                                        <p:tgtEl>
                                          <p:spTgt spid="8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42" presetClass="path" presetSubtype="0" decel="100000" fill="hold" grpId="1" nodeType="withEffect">
                                  <p:stCondLst>
                                    <p:cond delay="500"/>
                                  </p:stCondLst>
                                  <p:childTnLst>
                                    <p:animMotion origin="layout" path="M -3.03293E-6 4.62551E-6 L -3.03293E-6 0.06355 " pathEditMode="relative" rAng="0" ptsTypes="AA">
                                      <p:cBhvr>
                                        <p:cTn id="17" dur="750" spd="-100000" fill="hold"/>
                                        <p:tgtEl>
                                          <p:spTgt spid="65"/>
                                        </p:tgtEl>
                                        <p:attrNameLst>
                                          <p:attrName>ppt_x</p:attrName>
                                          <p:attrName>ppt_y</p:attrName>
                                        </p:attrNameLst>
                                      </p:cBhvr>
                                      <p:rCtr x="0" y="3177"/>
                                    </p:animMotion>
                                  </p:childTnLst>
                                </p:cTn>
                              </p:par>
                              <p:par>
                                <p:cTn id="18" presetID="10" presetClass="entr" presetSubtype="0" fill="hold" grpId="0" nodeType="withEffect">
                                  <p:stCondLst>
                                    <p:cond delay="50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42" presetClass="path" presetSubtype="0" decel="100000" fill="hold" grpId="1" nodeType="withEffect">
                                  <p:stCondLst>
                                    <p:cond delay="500"/>
                                  </p:stCondLst>
                                  <p:childTnLst>
                                    <p:animMotion origin="layout" path="M -3.03293E-6 4.62551E-6 L -3.03293E-6 0.06355 " pathEditMode="relative" rAng="0" ptsTypes="AA">
                                      <p:cBhvr>
                                        <p:cTn id="22" dur="750" spd="-100000" fill="hold"/>
                                        <p:tgtEl>
                                          <p:spTgt spid="72"/>
                                        </p:tgtEl>
                                        <p:attrNameLst>
                                          <p:attrName>ppt_x</p:attrName>
                                          <p:attrName>ppt_y</p:attrName>
                                        </p:attrNameLst>
                                      </p:cBhvr>
                                      <p:rCtr x="0" y="3177"/>
                                    </p:animMotion>
                                  </p:childTnLst>
                                </p:cTn>
                              </p:par>
                              <p:par>
                                <p:cTn id="23" presetID="10" presetClass="entr" presetSubtype="0" fill="hold" grpId="0" nodeType="withEffect">
                                  <p:stCondLst>
                                    <p:cond delay="50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par>
                                <p:cTn id="26" presetID="42" presetClass="path" presetSubtype="0" decel="100000" fill="hold" grpId="1" nodeType="withEffect">
                                  <p:stCondLst>
                                    <p:cond delay="500"/>
                                  </p:stCondLst>
                                  <p:childTnLst>
                                    <p:animMotion origin="layout" path="M -3.03293E-6 4.62551E-6 L -3.03293E-6 0.06355 " pathEditMode="relative" rAng="0" ptsTypes="AA">
                                      <p:cBhvr>
                                        <p:cTn id="27" dur="750" spd="-100000" fill="hold"/>
                                        <p:tgtEl>
                                          <p:spTgt spid="82"/>
                                        </p:tgtEl>
                                        <p:attrNameLst>
                                          <p:attrName>ppt_x</p:attrName>
                                          <p:attrName>ppt_y</p:attrName>
                                        </p:attrNameLst>
                                      </p:cBhvr>
                                      <p:rCtr x="0" y="3177"/>
                                    </p:animMotion>
                                  </p:childTnLst>
                                </p:cTn>
                              </p:par>
                              <p:par>
                                <p:cTn id="28" presetID="10" presetClass="entr" presetSubtype="0" fill="hold" grpId="0" nodeType="withEffect">
                                  <p:stCondLst>
                                    <p:cond delay="50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42" presetClass="path" presetSubtype="0" decel="100000" fill="hold" grpId="1" nodeType="withEffect">
                                  <p:stCondLst>
                                    <p:cond delay="500"/>
                                  </p:stCondLst>
                                  <p:childTnLst>
                                    <p:animMotion origin="layout" path="M -3.03293E-6 4.62551E-6 L -3.03293E-6 0.06355 " pathEditMode="relative" rAng="0" ptsTypes="AA">
                                      <p:cBhvr>
                                        <p:cTn id="32" dur="750" spd="-100000" fill="hold"/>
                                        <p:tgtEl>
                                          <p:spTgt spid="98"/>
                                        </p:tgtEl>
                                        <p:attrNameLst>
                                          <p:attrName>ppt_x</p:attrName>
                                          <p:attrName>ppt_y</p:attrName>
                                        </p:attrNameLst>
                                      </p:cBhvr>
                                      <p:rCtr x="0" y="3177"/>
                                    </p:animMotion>
                                  </p:childTnLst>
                                </p:cTn>
                              </p:par>
                              <p:par>
                                <p:cTn id="33" presetID="10" presetClass="entr" presetSubtype="0" fill="hold" grpId="0" nodeType="withEffect">
                                  <p:stCondLst>
                                    <p:cond delay="50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42" presetClass="path" presetSubtype="0" decel="100000" fill="hold" grpId="1" nodeType="withEffect">
                                  <p:stCondLst>
                                    <p:cond delay="500"/>
                                  </p:stCondLst>
                                  <p:childTnLst>
                                    <p:animMotion origin="layout" path="M -3.03293E-6 4.62551E-6 L -3.03293E-6 0.06355 " pathEditMode="relative" rAng="0" ptsTypes="AA">
                                      <p:cBhvr>
                                        <p:cTn id="37" dur="750" spd="-100000" fill="hold"/>
                                        <p:tgtEl>
                                          <p:spTgt spid="99"/>
                                        </p:tgtEl>
                                        <p:attrNameLst>
                                          <p:attrName>ppt_x</p:attrName>
                                          <p:attrName>ppt_y</p:attrName>
                                        </p:attrNameLst>
                                      </p:cBhvr>
                                      <p:rCtr x="0" y="3177"/>
                                    </p:animMotion>
                                  </p:childTnLst>
                                </p:cTn>
                              </p:par>
                              <p:par>
                                <p:cTn id="38" presetID="1" presetClass="entr" presetSubtype="0" fill="hold" nodeType="withEffect">
                                  <p:stCondLst>
                                    <p:cond delay="0"/>
                                  </p:stCondLst>
                                  <p:childTnLst>
                                    <p:set>
                                      <p:cBhvr>
                                        <p:cTn id="39" dur="1" fill="hold">
                                          <p:stCondLst>
                                            <p:cond delay="499"/>
                                          </p:stCondLst>
                                        </p:cTn>
                                        <p:tgtEl>
                                          <p:spTgt spid="87"/>
                                        </p:tgtEl>
                                        <p:attrNameLst>
                                          <p:attrName>style.visibility</p:attrName>
                                        </p:attrNameLst>
                                      </p:cBhvr>
                                      <p:to>
                                        <p:strVal val="visible"/>
                                      </p:to>
                                    </p:set>
                                  </p:childTnLst>
                                </p:cTn>
                              </p:par>
                              <p:par>
                                <p:cTn id="40" presetID="6" presetClass="emph" presetSubtype="0" decel="100000" autoRev="1" fill="hold" nodeType="withEffect">
                                  <p:stCondLst>
                                    <p:cond delay="0"/>
                                  </p:stCondLst>
                                  <p:childTnLst>
                                    <p:animScale>
                                      <p:cBhvr>
                                        <p:cTn id="41" dur="500" fill="hold"/>
                                        <p:tgtEl>
                                          <p:spTgt spid="87"/>
                                        </p:tgtEl>
                                      </p:cBhvr>
                                      <p:by x="0" y="0"/>
                                    </p:animScale>
                                  </p:childTnLst>
                                </p:cTn>
                              </p:par>
                              <p:par>
                                <p:cTn id="42" presetID="10" presetClass="entr" presetSubtype="0" fill="hold" grpId="0" nodeType="withEffect">
                                  <p:stCondLst>
                                    <p:cond delay="100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500"/>
                                        <p:tgtEl>
                                          <p:spTgt spid="102"/>
                                        </p:tgtEl>
                                      </p:cBhvr>
                                    </p:animEffect>
                                  </p:childTnLst>
                                </p:cTn>
                              </p:par>
                              <p:par>
                                <p:cTn id="45" presetID="42" presetClass="path" presetSubtype="0" decel="100000" fill="hold" grpId="1" nodeType="withEffect">
                                  <p:stCondLst>
                                    <p:cond delay="1000"/>
                                  </p:stCondLst>
                                  <p:childTnLst>
                                    <p:animMotion origin="layout" path="M -3.03293E-6 4.62551E-6 L -3.03293E-6 0.06355 " pathEditMode="relative" rAng="0" ptsTypes="AA">
                                      <p:cBhvr>
                                        <p:cTn id="46" dur="750" spd="-100000" fill="hold"/>
                                        <p:tgtEl>
                                          <p:spTgt spid="102"/>
                                        </p:tgtEl>
                                        <p:attrNameLst>
                                          <p:attrName>ppt_x</p:attrName>
                                          <p:attrName>ppt_y</p:attrName>
                                        </p:attrNameLst>
                                      </p:cBhvr>
                                      <p:rCtr x="0" y="3177"/>
                                    </p:animMotion>
                                  </p:childTnLst>
                                </p:cTn>
                              </p:par>
                              <p:par>
                                <p:cTn id="47" presetID="10" presetClass="entr" presetSubtype="0" fill="hold" grpId="0" nodeType="withEffect">
                                  <p:stCondLst>
                                    <p:cond delay="1150"/>
                                  </p:stCondLst>
                                  <p:childTnLst>
                                    <p:set>
                                      <p:cBhvr>
                                        <p:cTn id="48" dur="1" fill="hold">
                                          <p:stCondLst>
                                            <p:cond delay="0"/>
                                          </p:stCondLst>
                                        </p:cTn>
                                        <p:tgtEl>
                                          <p:spTgt spid="103"/>
                                        </p:tgtEl>
                                        <p:attrNameLst>
                                          <p:attrName>style.visibility</p:attrName>
                                        </p:attrNameLst>
                                      </p:cBhvr>
                                      <p:to>
                                        <p:strVal val="visible"/>
                                      </p:to>
                                    </p:set>
                                    <p:animEffect transition="in" filter="fade">
                                      <p:cBhvr>
                                        <p:cTn id="49" dur="500"/>
                                        <p:tgtEl>
                                          <p:spTgt spid="103"/>
                                        </p:tgtEl>
                                      </p:cBhvr>
                                    </p:animEffect>
                                  </p:childTnLst>
                                </p:cTn>
                              </p:par>
                              <p:par>
                                <p:cTn id="50" presetID="42" presetClass="path" presetSubtype="0" decel="100000" fill="hold" grpId="1" nodeType="withEffect">
                                  <p:stCondLst>
                                    <p:cond delay="1150"/>
                                  </p:stCondLst>
                                  <p:childTnLst>
                                    <p:animMotion origin="layout" path="M -3.03293E-6 4.62551E-6 L -3.03293E-6 0.06355 " pathEditMode="relative" rAng="0" ptsTypes="AA">
                                      <p:cBhvr>
                                        <p:cTn id="51" dur="750" spd="-100000" fill="hold"/>
                                        <p:tgtEl>
                                          <p:spTgt spid="103"/>
                                        </p:tgtEl>
                                        <p:attrNameLst>
                                          <p:attrName>ppt_x</p:attrName>
                                          <p:attrName>ppt_y</p:attrName>
                                        </p:attrNameLst>
                                      </p:cBhvr>
                                      <p:rCtr x="0" y="3177"/>
                                    </p:animMotion>
                                  </p:childTnLst>
                                </p:cTn>
                              </p:par>
                              <p:par>
                                <p:cTn id="52" presetID="10" presetClass="entr" presetSubtype="0" fill="hold" grpId="0" nodeType="withEffect">
                                  <p:stCondLst>
                                    <p:cond delay="130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42" presetClass="path" presetSubtype="0" decel="100000" fill="hold" grpId="1" nodeType="withEffect">
                                  <p:stCondLst>
                                    <p:cond delay="1300"/>
                                  </p:stCondLst>
                                  <p:childTnLst>
                                    <p:animMotion origin="layout" path="M -3.03293E-6 4.62551E-6 L -3.03293E-6 0.06355 " pathEditMode="relative" rAng="0" ptsTypes="AA">
                                      <p:cBhvr>
                                        <p:cTn id="56" dur="750" spd="-100000" fill="hold"/>
                                        <p:tgtEl>
                                          <p:spTgt spid="104"/>
                                        </p:tgtEl>
                                        <p:attrNameLst>
                                          <p:attrName>ppt_x</p:attrName>
                                          <p:attrName>ppt_y</p:attrName>
                                        </p:attrNameLst>
                                      </p:cBhvr>
                                      <p:rCtr x="0" y="3177"/>
                                    </p:animMotion>
                                  </p:childTnLst>
                                </p:cTn>
                              </p:par>
                              <p:par>
                                <p:cTn id="57" presetID="10" presetClass="entr" presetSubtype="0" fill="hold" grpId="0" nodeType="withEffect">
                                  <p:stCondLst>
                                    <p:cond delay="145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42" presetClass="path" presetSubtype="0" decel="100000" fill="hold" grpId="1" nodeType="withEffect">
                                  <p:stCondLst>
                                    <p:cond delay="1450"/>
                                  </p:stCondLst>
                                  <p:childTnLst>
                                    <p:animMotion origin="layout" path="M -3.03293E-6 4.62551E-6 L -3.03293E-6 0.06355 " pathEditMode="relative" rAng="0" ptsTypes="AA">
                                      <p:cBhvr>
                                        <p:cTn id="61" dur="750" spd="-100000" fill="hold"/>
                                        <p:tgtEl>
                                          <p:spTgt spid="105"/>
                                        </p:tgtEl>
                                        <p:attrNameLst>
                                          <p:attrName>ppt_x</p:attrName>
                                          <p:attrName>ppt_y</p:attrName>
                                        </p:attrNameLst>
                                      </p:cBhvr>
                                      <p:rCtr x="0" y="3177"/>
                                    </p:animMotion>
                                  </p:childTnLst>
                                </p:cTn>
                              </p:par>
                              <p:par>
                                <p:cTn id="62" presetID="10" presetClass="entr" presetSubtype="0" fill="hold" grpId="0" nodeType="withEffect">
                                  <p:stCondLst>
                                    <p:cond delay="50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42" presetClass="path" presetSubtype="0" decel="100000" fill="hold" grpId="1" nodeType="withEffect">
                                  <p:stCondLst>
                                    <p:cond delay="500"/>
                                  </p:stCondLst>
                                  <p:childTnLst>
                                    <p:animMotion origin="layout" path="M -3.03293E-6 4.62551E-6 L -3.03293E-6 0.06355 " pathEditMode="relative" rAng="0" ptsTypes="AA">
                                      <p:cBhvr>
                                        <p:cTn id="66" dur="750" spd="-100000" fill="hold"/>
                                        <p:tgtEl>
                                          <p:spTgt spid="23"/>
                                        </p:tgtEl>
                                        <p:attrNameLst>
                                          <p:attrName>ppt_x</p:attrName>
                                          <p:attrName>ppt_y</p:attrName>
                                        </p:attrNameLst>
                                      </p:cBhvr>
                                      <p:rCtr x="0" y="31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8" grpId="0" animBg="1"/>
      <p:bldP spid="98" grpId="1" animBg="1"/>
      <p:bldP spid="99" grpId="0" animBg="1"/>
      <p:bldP spid="99" grpId="1" animBg="1"/>
      <p:bldP spid="65" grpId="0" animBg="1"/>
      <p:bldP spid="65" grpId="1" animBg="1"/>
      <p:bldP spid="72" grpId="0" animBg="1"/>
      <p:bldP spid="72" grpId="1" animBg="1"/>
      <p:bldP spid="82" grpId="0" animBg="1"/>
      <p:bldP spid="82" grpId="1" animBg="1"/>
      <p:bldP spid="85" grpId="0" animBg="1"/>
      <p:bldP spid="102" grpId="0" animBg="1"/>
      <p:bldP spid="102" grpId="1" animBg="1"/>
      <p:bldP spid="103" grpId="0" animBg="1"/>
      <p:bldP spid="103" grpId="1" animBg="1"/>
      <p:bldP spid="104" grpId="0" animBg="1"/>
      <p:bldP spid="104" grpId="1" animBg="1"/>
      <p:bldP spid="105" grpId="0" animBg="1"/>
      <p:bldP spid="105" grpId="1" animBg="1"/>
      <p:bldP spid="23" grpId="0" animBg="1"/>
      <p:bldP spid="2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a:xfrm>
            <a:off x="726072" y="8293"/>
            <a:ext cx="10515600" cy="1325563"/>
          </a:xfrm>
        </p:spPr>
        <p:txBody>
          <a:bodyPr/>
          <a:lstStyle/>
          <a:p>
            <a:r>
              <a:rPr lang="en-US" dirty="0"/>
              <a:t>Embed experience </a:t>
            </a:r>
          </a:p>
        </p:txBody>
      </p:sp>
      <p:sp>
        <p:nvSpPr>
          <p:cNvPr id="33" name="Rectangle 32"/>
          <p:cNvSpPr/>
          <p:nvPr/>
        </p:nvSpPr>
        <p:spPr>
          <a:xfrm>
            <a:off x="959549"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Provision</a:t>
            </a:r>
          </a:p>
        </p:txBody>
      </p:sp>
      <p:sp>
        <p:nvSpPr>
          <p:cNvPr id="34" name="Rectangle 33"/>
          <p:cNvSpPr/>
          <p:nvPr/>
        </p:nvSpPr>
        <p:spPr>
          <a:xfrm>
            <a:off x="1" y="6566488"/>
            <a:ext cx="938745" cy="291026"/>
          </a:xfrm>
          <a:prstGeom prst="rect">
            <a:avLst/>
          </a:prstGeom>
          <a:solidFill>
            <a:schemeClr val="bg1">
              <a:lumMod val="95000"/>
            </a:schemeClr>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lumMod val="75000"/>
                      </a:schemeClr>
                    </a:gs>
                    <a:gs pos="100000">
                      <a:schemeClr val="bg1">
                        <a:lumMod val="75000"/>
                      </a:schemeClr>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Create</a:t>
            </a:r>
          </a:p>
        </p:txBody>
      </p:sp>
      <p:sp>
        <p:nvSpPr>
          <p:cNvPr id="35" name="Rectangle 34"/>
          <p:cNvSpPr/>
          <p:nvPr/>
        </p:nvSpPr>
        <p:spPr>
          <a:xfrm>
            <a:off x="1919098" y="6566488"/>
            <a:ext cx="938745" cy="291026"/>
          </a:xfrm>
          <a:prstGeom prst="rect">
            <a:avLst/>
          </a:prstGeom>
          <a:solidFill>
            <a:schemeClr val="tx2"/>
          </a:solidFill>
          <a:ln w="6350" cap="flat" cmpd="sng" algn="ctr">
            <a:noFill/>
            <a:prstDash val="solid"/>
          </a:ln>
          <a:effectLst/>
        </p:spPr>
        <p:txBody>
          <a:bodyPr wrap="square" lIns="143428" tIns="89642" rIns="143428" bIns="89642" rtlCol="0" anchor="ctr">
            <a:noAutofit/>
          </a:bodyPr>
          <a:lstStyle/>
          <a:p>
            <a:pPr algn="ctr" defTabSz="896386">
              <a:defRPr/>
            </a:pPr>
            <a:r>
              <a:rPr lang="en-US" sz="980" kern="0">
                <a:gradFill>
                  <a:gsLst>
                    <a:gs pos="0">
                      <a:schemeClr val="bg1"/>
                    </a:gs>
                    <a:gs pos="100000">
                      <a:schemeClr val="bg1"/>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Embed</a:t>
            </a:r>
          </a:p>
        </p:txBody>
      </p:sp>
      <p:sp>
        <p:nvSpPr>
          <p:cNvPr id="29" name="Rectangle 28">
            <a:extLst/>
          </p:cNvPr>
          <p:cNvSpPr/>
          <p:nvPr/>
        </p:nvSpPr>
        <p:spPr bwMode="auto">
          <a:xfrm>
            <a:off x="5983872" y="1920690"/>
            <a:ext cx="5938889" cy="45259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Embed using Power BI APIs</a:t>
            </a:r>
          </a:p>
        </p:txBody>
      </p:sp>
      <p:sp>
        <p:nvSpPr>
          <p:cNvPr id="30" name="Rectangle 29">
            <a:extLst/>
          </p:cNvPr>
          <p:cNvSpPr/>
          <p:nvPr/>
        </p:nvSpPr>
        <p:spPr bwMode="auto">
          <a:xfrm>
            <a:off x="5983872" y="2418954"/>
            <a:ext cx="5938889" cy="45259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Manage users access rights with Embed tokens</a:t>
            </a:r>
          </a:p>
        </p:txBody>
      </p:sp>
      <p:grpSp>
        <p:nvGrpSpPr>
          <p:cNvPr id="32" name="Group 31"/>
          <p:cNvGrpSpPr/>
          <p:nvPr/>
        </p:nvGrpSpPr>
        <p:grpSpPr>
          <a:xfrm>
            <a:off x="287840" y="1920690"/>
            <a:ext cx="5638525" cy="957536"/>
            <a:chOff x="293611" y="2697401"/>
            <a:chExt cx="5751589" cy="976737"/>
          </a:xfrm>
        </p:grpSpPr>
        <p:sp>
          <p:nvSpPr>
            <p:cNvPr id="37" name="Rectangle 36">
              <a:extLst/>
            </p:cNvPr>
            <p:cNvSpPr/>
            <p:nvPr/>
          </p:nvSpPr>
          <p:spPr bwMode="auto">
            <a:xfrm>
              <a:off x="293611" y="2697401"/>
              <a:ext cx="5751589" cy="461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Embed using Power BI Embedded APIs</a:t>
              </a:r>
            </a:p>
          </p:txBody>
        </p:sp>
        <p:sp>
          <p:nvSpPr>
            <p:cNvPr id="38" name="Rectangle 37">
              <a:extLst/>
            </p:cNvPr>
            <p:cNvSpPr/>
            <p:nvPr/>
          </p:nvSpPr>
          <p:spPr bwMode="auto">
            <a:xfrm>
              <a:off x="293611" y="3212473"/>
              <a:ext cx="5751589" cy="461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Manage users access rights with Embed tokens</a:t>
              </a:r>
            </a:p>
          </p:txBody>
        </p:sp>
      </p:grpSp>
      <p:grpSp>
        <p:nvGrpSpPr>
          <p:cNvPr id="42" name="Group 41"/>
          <p:cNvGrpSpPr/>
          <p:nvPr/>
        </p:nvGrpSpPr>
        <p:grpSpPr>
          <a:xfrm>
            <a:off x="8507206" y="3540739"/>
            <a:ext cx="493934" cy="493934"/>
            <a:chOff x="3932238" y="4018078"/>
            <a:chExt cx="503838" cy="503838"/>
          </a:xfrm>
        </p:grpSpPr>
        <p:sp>
          <p:nvSpPr>
            <p:cNvPr id="43" name="Oval 42"/>
            <p:cNvSpPr/>
            <p:nvPr/>
          </p:nvSpPr>
          <p:spPr bwMode="auto">
            <a:xfrm>
              <a:off x="3932238" y="4018078"/>
              <a:ext cx="503838" cy="503838"/>
            </a:xfrm>
            <a:prstGeom prst="ellips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47" name="Group 46"/>
            <p:cNvGrpSpPr/>
            <p:nvPr/>
          </p:nvGrpSpPr>
          <p:grpSpPr>
            <a:xfrm>
              <a:off x="4071444" y="4157284"/>
              <a:ext cx="225426" cy="225426"/>
              <a:chOff x="3398837" y="5308556"/>
              <a:chExt cx="533401" cy="533401"/>
            </a:xfrm>
          </p:grpSpPr>
          <p:cxnSp>
            <p:nvCxnSpPr>
              <p:cNvPr id="48" name="Straight Connector 47"/>
              <p:cNvCxnSpPr/>
              <p:nvPr/>
            </p:nvCxnSpPr>
            <p:spPr>
              <a:xfrm>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cxnSpLocks/>
              </p:cNvCxnSpPr>
              <p:nvPr/>
            </p:nvCxnSpPr>
            <p:spPr>
              <a:xfrm rot="5400000">
                <a:off x="3398837" y="5575257"/>
                <a:ext cx="533401" cy="0"/>
              </a:xfrm>
              <a:prstGeom prst="line">
                <a:avLst/>
              </a:prstGeom>
              <a:solidFill>
                <a:schemeClr val="bg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grpSp>
      <p:sp>
        <p:nvSpPr>
          <p:cNvPr id="54" name="Rectangle 53">
            <a:extLst/>
          </p:cNvPr>
          <p:cNvSpPr/>
          <p:nvPr/>
        </p:nvSpPr>
        <p:spPr bwMode="auto">
          <a:xfrm>
            <a:off x="5983872" y="4263454"/>
            <a:ext cx="5938889" cy="4525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3428" rIns="182854" bIns="143428" numCol="1" spcCol="0" rtlCol="0" fromWordArt="0" anchor="ctr" anchorCtr="0" forceAA="0" compatLnSpc="1">
            <a:prstTxWarp prst="textNoShape">
              <a:avLst/>
            </a:prstTxWarp>
            <a:spAutoFit/>
          </a:bodyPr>
          <a:lstStyle/>
          <a:p>
            <a:pPr defTabSz="913927" fontAlgn="base">
              <a:lnSpc>
                <a:spcPct val="90000"/>
              </a:lnSpc>
              <a:spcBef>
                <a:spcPts val="196"/>
              </a:spcBef>
              <a:spcAft>
                <a:spcPts val="196"/>
              </a:spcAft>
              <a:defRPr/>
            </a:pPr>
            <a:r>
              <a:rPr lang="en-US" sz="1176">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Embed dashboards</a:t>
            </a:r>
          </a:p>
        </p:txBody>
      </p:sp>
      <p:sp>
        <p:nvSpPr>
          <p:cNvPr id="58" name="Freeform: Shape 57"/>
          <p:cNvSpPr/>
          <p:nvPr/>
        </p:nvSpPr>
        <p:spPr>
          <a:xfrm>
            <a:off x="272131" y="1186120"/>
            <a:ext cx="5798294" cy="687035"/>
          </a:xfrm>
          <a:custGeom>
            <a:avLst/>
            <a:gdLst>
              <a:gd name="connsiteX0" fmla="*/ 0 w 5914562"/>
              <a:gd name="connsiteY0" fmla="*/ 0 h 700811"/>
              <a:gd name="connsiteX1" fmla="*/ 2463800 w 5914562"/>
              <a:gd name="connsiteY1" fmla="*/ 0 h 700811"/>
              <a:gd name="connsiteX2" fmla="*/ 3292960 w 5914562"/>
              <a:gd name="connsiteY2" fmla="*/ 0 h 700811"/>
              <a:gd name="connsiteX3" fmla="*/ 5756760 w 5914562"/>
              <a:gd name="connsiteY3" fmla="*/ 0 h 700811"/>
              <a:gd name="connsiteX4" fmla="*/ 5914562 w 5914562"/>
              <a:gd name="connsiteY4" fmla="*/ 350406 h 700811"/>
              <a:gd name="connsiteX5" fmla="*/ 5756760 w 5914562"/>
              <a:gd name="connsiteY5" fmla="*/ 700811 h 700811"/>
              <a:gd name="connsiteX6" fmla="*/ 3292960 w 5914562"/>
              <a:gd name="connsiteY6" fmla="*/ 700811 h 700811"/>
              <a:gd name="connsiteX7" fmla="*/ 2463800 w 5914562"/>
              <a:gd name="connsiteY7" fmla="*/ 700811 h 700811"/>
              <a:gd name="connsiteX8" fmla="*/ 0 w 5914562"/>
              <a:gd name="connsiteY8"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4562" h="700811">
                <a:moveTo>
                  <a:pt x="0" y="0"/>
                </a:moveTo>
                <a:lnTo>
                  <a:pt x="2463800" y="0"/>
                </a:lnTo>
                <a:lnTo>
                  <a:pt x="3292960" y="0"/>
                </a:lnTo>
                <a:lnTo>
                  <a:pt x="5756760" y="0"/>
                </a:lnTo>
                <a:lnTo>
                  <a:pt x="5914562" y="350406"/>
                </a:lnTo>
                <a:lnTo>
                  <a:pt x="5756760" y="700811"/>
                </a:lnTo>
                <a:lnTo>
                  <a:pt x="3292960" y="700811"/>
                </a:lnTo>
                <a:lnTo>
                  <a:pt x="2463800" y="700811"/>
                </a:lnTo>
                <a:lnTo>
                  <a:pt x="0" y="700811"/>
                </a:lnTo>
                <a:close/>
              </a:path>
            </a:pathLst>
          </a:custGeom>
          <a:solidFill>
            <a:schemeClr val="tx2"/>
          </a:solidFill>
          <a:ln>
            <a:noFill/>
          </a:ln>
        </p:spPr>
        <p:txBody>
          <a:bodyPr vert="horz" wrap="square" lIns="358570" tIns="44821" rIns="89642" bIns="44821" rtlCol="0" anchor="ctr">
            <a:noAutofit/>
          </a:bodyPr>
          <a:lstStyle/>
          <a:p>
            <a:pPr>
              <a:lnSpc>
                <a:spcPct val="90000"/>
              </a:lnSpc>
              <a:spcAft>
                <a:spcPts val="588"/>
              </a:spcAft>
              <a:defRPr/>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Yesterday with Power BI Embedded</a:t>
            </a:r>
          </a:p>
        </p:txBody>
      </p:sp>
      <p:sp>
        <p:nvSpPr>
          <p:cNvPr id="61" name="Freeform: Shape 60"/>
          <p:cNvSpPr/>
          <p:nvPr/>
        </p:nvSpPr>
        <p:spPr bwMode="auto">
          <a:xfrm>
            <a:off x="5984617" y="1186120"/>
            <a:ext cx="5938145" cy="688896"/>
          </a:xfrm>
          <a:custGeom>
            <a:avLst/>
            <a:gdLst>
              <a:gd name="connsiteX0" fmla="*/ 0 w 6057217"/>
              <a:gd name="connsiteY0" fmla="*/ 0 h 702710"/>
              <a:gd name="connsiteX1" fmla="*/ 2611437 w 6057217"/>
              <a:gd name="connsiteY1" fmla="*/ 0 h 702710"/>
              <a:gd name="connsiteX2" fmla="*/ 2921370 w 6057217"/>
              <a:gd name="connsiteY2" fmla="*/ 0 h 702710"/>
              <a:gd name="connsiteX3" fmla="*/ 3287978 w 6057217"/>
              <a:gd name="connsiteY3" fmla="*/ 0 h 702710"/>
              <a:gd name="connsiteX4" fmla="*/ 3445780 w 6057217"/>
              <a:gd name="connsiteY4" fmla="*/ 0 h 702710"/>
              <a:gd name="connsiteX5" fmla="*/ 5532806 w 6057217"/>
              <a:gd name="connsiteY5" fmla="*/ 0 h 702710"/>
              <a:gd name="connsiteX6" fmla="*/ 5899415 w 6057217"/>
              <a:gd name="connsiteY6" fmla="*/ 0 h 702710"/>
              <a:gd name="connsiteX7" fmla="*/ 6057217 w 6057217"/>
              <a:gd name="connsiteY7" fmla="*/ 0 h 702710"/>
              <a:gd name="connsiteX8" fmla="*/ 6057217 w 6057217"/>
              <a:gd name="connsiteY8" fmla="*/ 350407 h 702710"/>
              <a:gd name="connsiteX9" fmla="*/ 6057217 w 6057217"/>
              <a:gd name="connsiteY9" fmla="*/ 702710 h 702710"/>
              <a:gd name="connsiteX10" fmla="*/ 5532806 w 6057217"/>
              <a:gd name="connsiteY10" fmla="*/ 702710 h 702710"/>
              <a:gd name="connsiteX11" fmla="*/ 5532806 w 6057217"/>
              <a:gd name="connsiteY11" fmla="*/ 700812 h 702710"/>
              <a:gd name="connsiteX12" fmla="*/ 3445780 w 6057217"/>
              <a:gd name="connsiteY12" fmla="*/ 700812 h 702710"/>
              <a:gd name="connsiteX13" fmla="*/ 3445780 w 6057217"/>
              <a:gd name="connsiteY13" fmla="*/ 702710 h 702710"/>
              <a:gd name="connsiteX14" fmla="*/ 2921370 w 6057217"/>
              <a:gd name="connsiteY14" fmla="*/ 702710 h 702710"/>
              <a:gd name="connsiteX15" fmla="*/ 2921370 w 6057217"/>
              <a:gd name="connsiteY15" fmla="*/ 700812 h 702710"/>
              <a:gd name="connsiteX16" fmla="*/ 2611437 w 6057217"/>
              <a:gd name="connsiteY16" fmla="*/ 700812 h 702710"/>
              <a:gd name="connsiteX17" fmla="*/ 0 w 6057217"/>
              <a:gd name="connsiteY17" fmla="*/ 700812 h 702710"/>
              <a:gd name="connsiteX18" fmla="*/ 157802 w 6057217"/>
              <a:gd name="connsiteY18" fmla="*/ 350407 h 70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57217" h="702710">
                <a:moveTo>
                  <a:pt x="0" y="0"/>
                </a:moveTo>
                <a:lnTo>
                  <a:pt x="2611437" y="0"/>
                </a:lnTo>
                <a:lnTo>
                  <a:pt x="2921370" y="0"/>
                </a:lnTo>
                <a:lnTo>
                  <a:pt x="3287978" y="0"/>
                </a:lnTo>
                <a:lnTo>
                  <a:pt x="3445780" y="0"/>
                </a:lnTo>
                <a:lnTo>
                  <a:pt x="5532806" y="0"/>
                </a:lnTo>
                <a:lnTo>
                  <a:pt x="5899415" y="0"/>
                </a:lnTo>
                <a:lnTo>
                  <a:pt x="6057217" y="0"/>
                </a:lnTo>
                <a:lnTo>
                  <a:pt x="6057217" y="350407"/>
                </a:lnTo>
                <a:lnTo>
                  <a:pt x="6057217" y="702710"/>
                </a:lnTo>
                <a:lnTo>
                  <a:pt x="5532806" y="702710"/>
                </a:lnTo>
                <a:lnTo>
                  <a:pt x="5532806" y="700812"/>
                </a:lnTo>
                <a:lnTo>
                  <a:pt x="3445780" y="700812"/>
                </a:lnTo>
                <a:lnTo>
                  <a:pt x="3445780" y="702710"/>
                </a:lnTo>
                <a:lnTo>
                  <a:pt x="2921370" y="702710"/>
                </a:lnTo>
                <a:lnTo>
                  <a:pt x="2921370" y="700812"/>
                </a:lnTo>
                <a:lnTo>
                  <a:pt x="2611437" y="700812"/>
                </a:lnTo>
                <a:lnTo>
                  <a:pt x="0" y="700812"/>
                </a:lnTo>
                <a:lnTo>
                  <a:pt x="157802" y="350407"/>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a:lnSpc>
                <a:spcPct val="90000"/>
              </a:lnSpc>
              <a:spcAft>
                <a:spcPts val="588"/>
              </a:spcAft>
            </a:pPr>
            <a:r>
              <a:rPr lang="en-US" sz="1961"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Today with Power BI</a:t>
            </a:r>
          </a:p>
        </p:txBody>
      </p:sp>
    </p:spTree>
    <p:extLst>
      <p:ext uri="{BB962C8B-B14F-4D97-AF65-F5344CB8AC3E}">
        <p14:creationId xmlns:p14="http://schemas.microsoft.com/office/powerpoint/2010/main" val="94202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750" fill="hold"/>
                                        <p:tgtEl>
                                          <p:spTgt spid="58"/>
                                        </p:tgtEl>
                                        <p:attrNameLst>
                                          <p:attrName>ppt_x</p:attrName>
                                        </p:attrNameLst>
                                      </p:cBhvr>
                                      <p:tavLst>
                                        <p:tav tm="0">
                                          <p:val>
                                            <p:strVal val="0-#ppt_w/2"/>
                                          </p:val>
                                        </p:tav>
                                        <p:tav tm="100000">
                                          <p:val>
                                            <p:strVal val="#ppt_x"/>
                                          </p:val>
                                        </p:tav>
                                      </p:tavLst>
                                    </p:anim>
                                    <p:anim calcmode="lin" valueType="num">
                                      <p:cBhvr additive="base">
                                        <p:cTn id="8" dur="75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750" fill="hold"/>
                                        <p:tgtEl>
                                          <p:spTgt spid="61"/>
                                        </p:tgtEl>
                                        <p:attrNameLst>
                                          <p:attrName>ppt_x</p:attrName>
                                        </p:attrNameLst>
                                      </p:cBhvr>
                                      <p:tavLst>
                                        <p:tav tm="0">
                                          <p:val>
                                            <p:strVal val="0-#ppt_w/2"/>
                                          </p:val>
                                        </p:tav>
                                        <p:tav tm="100000">
                                          <p:val>
                                            <p:strVal val="#ppt_x"/>
                                          </p:val>
                                        </p:tav>
                                      </p:tavLst>
                                    </p:anim>
                                    <p:anim calcmode="lin" valueType="num">
                                      <p:cBhvr additive="base">
                                        <p:cTn id="12" dur="750" fill="hold"/>
                                        <p:tgtEl>
                                          <p:spTgt spid="61"/>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500"/>
                                  </p:stCondLst>
                                  <p:childTnLst>
                                    <p:animMotion origin="layout" path="M -3.03293E-6 4.62551E-6 L -3.03293E-6 0.06355 " pathEditMode="relative" rAng="0" ptsTypes="AA">
                                      <p:cBhvr>
                                        <p:cTn id="17" dur="750" spd="-100000" fill="hold"/>
                                        <p:tgtEl>
                                          <p:spTgt spid="32"/>
                                        </p:tgtEl>
                                        <p:attrNameLst>
                                          <p:attrName>ppt_x</p:attrName>
                                          <p:attrName>ppt_y</p:attrName>
                                        </p:attrNameLst>
                                      </p:cBhvr>
                                      <p:rCtr x="0" y="3177"/>
                                    </p:animMotion>
                                  </p:childTnLst>
                                </p:cTn>
                              </p:par>
                              <p:par>
                                <p:cTn id="18" presetID="10" presetClass="entr" presetSubtype="0" fill="hold" grpId="0" nodeType="with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42" presetClass="path" presetSubtype="0" decel="100000" fill="hold" grpId="1" nodeType="withEffect">
                                  <p:stCondLst>
                                    <p:cond delay="500"/>
                                  </p:stCondLst>
                                  <p:childTnLst>
                                    <p:animMotion origin="layout" path="M -3.03293E-6 4.62551E-6 L -3.03293E-6 0.06355 " pathEditMode="relative" rAng="0" ptsTypes="AA">
                                      <p:cBhvr>
                                        <p:cTn id="22" dur="750" spd="-100000" fill="hold"/>
                                        <p:tgtEl>
                                          <p:spTgt spid="29"/>
                                        </p:tgtEl>
                                        <p:attrNameLst>
                                          <p:attrName>ppt_x</p:attrName>
                                          <p:attrName>ppt_y</p:attrName>
                                        </p:attrNameLst>
                                      </p:cBhvr>
                                      <p:rCtr x="0" y="3177"/>
                                    </p:animMotion>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42" presetClass="path" presetSubtype="0" decel="100000" fill="hold" grpId="1" nodeType="withEffect">
                                  <p:stCondLst>
                                    <p:cond delay="500"/>
                                  </p:stCondLst>
                                  <p:childTnLst>
                                    <p:animMotion origin="layout" path="M -3.03293E-6 4.62551E-6 L -3.03293E-6 0.06355 " pathEditMode="relative" rAng="0" ptsTypes="AA">
                                      <p:cBhvr>
                                        <p:cTn id="27" dur="750" spd="-100000" fill="hold"/>
                                        <p:tgtEl>
                                          <p:spTgt spid="30"/>
                                        </p:tgtEl>
                                        <p:attrNameLst>
                                          <p:attrName>ppt_x</p:attrName>
                                          <p:attrName>ppt_y</p:attrName>
                                        </p:attrNameLst>
                                      </p:cBhvr>
                                      <p:rCtr x="0" y="3177"/>
                                    </p:animMotion>
                                  </p:childTnLst>
                                </p:cTn>
                              </p:par>
                              <p:par>
                                <p:cTn id="28" presetID="1" presetClass="entr" presetSubtype="0" fill="hold" nodeType="withEffect">
                                  <p:stCondLst>
                                    <p:cond delay="0"/>
                                  </p:stCondLst>
                                  <p:childTnLst>
                                    <p:set>
                                      <p:cBhvr>
                                        <p:cTn id="29" dur="1" fill="hold">
                                          <p:stCondLst>
                                            <p:cond delay="499"/>
                                          </p:stCondLst>
                                        </p:cTn>
                                        <p:tgtEl>
                                          <p:spTgt spid="42"/>
                                        </p:tgtEl>
                                        <p:attrNameLst>
                                          <p:attrName>style.visibility</p:attrName>
                                        </p:attrNameLst>
                                      </p:cBhvr>
                                      <p:to>
                                        <p:strVal val="visible"/>
                                      </p:to>
                                    </p:set>
                                  </p:childTnLst>
                                </p:cTn>
                              </p:par>
                              <p:par>
                                <p:cTn id="30" presetID="6" presetClass="emph" presetSubtype="0" decel="100000" autoRev="1" fill="hold" nodeType="withEffect">
                                  <p:stCondLst>
                                    <p:cond delay="0"/>
                                  </p:stCondLst>
                                  <p:childTnLst>
                                    <p:animScale>
                                      <p:cBhvr>
                                        <p:cTn id="31" dur="500" fill="hold"/>
                                        <p:tgtEl>
                                          <p:spTgt spid="42"/>
                                        </p:tgtEl>
                                      </p:cBhvr>
                                      <p:by x="0" y="0"/>
                                    </p:animScale>
                                  </p:childTnLst>
                                </p:cTn>
                              </p:par>
                              <p:par>
                                <p:cTn id="32" presetID="10" presetClass="entr" presetSubtype="0" fill="hold" grpId="0" nodeType="withEffect">
                                  <p:stCondLst>
                                    <p:cond delay="10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42" presetClass="path" presetSubtype="0" decel="100000" fill="hold" grpId="1" nodeType="withEffect">
                                  <p:stCondLst>
                                    <p:cond delay="1000"/>
                                  </p:stCondLst>
                                  <p:childTnLst>
                                    <p:animMotion origin="layout" path="M -3.03293E-6 4.62551E-6 L -3.03293E-6 0.06355 " pathEditMode="relative" rAng="0" ptsTypes="AA">
                                      <p:cBhvr>
                                        <p:cTn id="36" dur="750" spd="-100000" fill="hold"/>
                                        <p:tgtEl>
                                          <p:spTgt spid="54"/>
                                        </p:tgtEl>
                                        <p:attrNameLst>
                                          <p:attrName>ppt_x</p:attrName>
                                          <p:attrName>ppt_y</p:attrName>
                                        </p:attrNameLst>
                                      </p:cBhvr>
                                      <p:rCtr x="0" y="31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54" grpId="0" animBg="1"/>
      <p:bldP spid="54" grpId="1" animBg="1"/>
      <p:bldP spid="58"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0984" y="381037"/>
            <a:ext cx="2943347" cy="761968"/>
          </a:xfrm>
          <a:prstGeom prst="rect">
            <a:avLst/>
          </a:prstGeom>
        </p:spPr>
      </p:pic>
      <p:pic>
        <p:nvPicPr>
          <p:cNvPr id="7" name="Picture 6"/>
          <p:cNvPicPr>
            <a:picLocks noChangeAspect="1"/>
          </p:cNvPicPr>
          <p:nvPr/>
        </p:nvPicPr>
        <p:blipFill>
          <a:blip r:embed="rId4"/>
          <a:stretch>
            <a:fillRect/>
          </a:stretch>
        </p:blipFill>
        <p:spPr>
          <a:xfrm>
            <a:off x="380984" y="1523988"/>
            <a:ext cx="2140483" cy="11429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038" y="1523989"/>
            <a:ext cx="3024060" cy="86689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035" y="381037"/>
            <a:ext cx="3212661" cy="761968"/>
          </a:xfrm>
          <a:prstGeom prst="rect">
            <a:avLst/>
          </a:prstGeom>
        </p:spPr>
      </p:pic>
      <p:pic>
        <p:nvPicPr>
          <p:cNvPr id="11" name="Picture 10"/>
          <p:cNvPicPr>
            <a:picLocks noChangeAspect="1"/>
          </p:cNvPicPr>
          <p:nvPr/>
        </p:nvPicPr>
        <p:blipFill>
          <a:blip r:embed="rId7"/>
          <a:stretch>
            <a:fillRect/>
          </a:stretch>
        </p:blipFill>
        <p:spPr>
          <a:xfrm>
            <a:off x="3886035" y="1523988"/>
            <a:ext cx="3530645" cy="76196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4038" y="2857432"/>
            <a:ext cx="3063841" cy="761968"/>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4038" y="381037"/>
            <a:ext cx="1919433" cy="876263"/>
          </a:xfrm>
          <a:prstGeom prst="rect">
            <a:avLst/>
          </a:prstGeom>
        </p:spPr>
      </p:pic>
      <p:pic>
        <p:nvPicPr>
          <p:cNvPr id="14" name="Picture 13"/>
          <p:cNvPicPr>
            <a:picLocks noChangeAspect="1"/>
          </p:cNvPicPr>
          <p:nvPr/>
        </p:nvPicPr>
        <p:blipFill>
          <a:blip r:embed="rId10"/>
          <a:stretch>
            <a:fillRect/>
          </a:stretch>
        </p:blipFill>
        <p:spPr>
          <a:xfrm>
            <a:off x="3886035" y="4836236"/>
            <a:ext cx="3577314" cy="761968"/>
          </a:xfrm>
          <a:prstGeom prst="rect">
            <a:avLst/>
          </a:prstGeom>
        </p:spPr>
      </p:pic>
      <p:pic>
        <p:nvPicPr>
          <p:cNvPr id="15" name="Picture 14"/>
          <p:cNvPicPr>
            <a:picLocks noChangeAspect="1"/>
          </p:cNvPicPr>
          <p:nvPr/>
        </p:nvPicPr>
        <p:blipFill>
          <a:blip r:embed="rId11"/>
          <a:stretch>
            <a:fillRect/>
          </a:stretch>
        </p:blipFill>
        <p:spPr>
          <a:xfrm>
            <a:off x="3886035" y="2857432"/>
            <a:ext cx="4173784" cy="715794"/>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0983" y="4000384"/>
            <a:ext cx="2147797" cy="761968"/>
          </a:xfrm>
          <a:prstGeom prst="rect">
            <a:avLst/>
          </a:prstGeom>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0984" y="2857432"/>
            <a:ext cx="2031198" cy="761968"/>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01703" y="4000384"/>
            <a:ext cx="4557339" cy="685771"/>
          </a:xfrm>
          <a:prstGeom prst="rect">
            <a:avLst/>
          </a:prstGeom>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34039" y="4000384"/>
            <a:ext cx="2061203" cy="838675"/>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34039" y="5217220"/>
            <a:ext cx="1141887" cy="1354782"/>
          </a:xfrm>
          <a:prstGeom prst="rect">
            <a:avLst/>
          </a:prstGeom>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0627" y="5943402"/>
            <a:ext cx="3024060" cy="524170"/>
          </a:xfrm>
          <a:prstGeom prst="rect">
            <a:avLst/>
          </a:prstGeom>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6036" y="5943402"/>
            <a:ext cx="3368701" cy="533377"/>
          </a:xfrm>
          <a:prstGeom prst="rect">
            <a:avLst/>
          </a:prstGeom>
        </p:spPr>
      </p:pic>
      <p:pic>
        <p:nvPicPr>
          <p:cNvPr id="26" name="Picture 25"/>
          <p:cNvPicPr>
            <a:picLocks noChangeAspect="1"/>
          </p:cNvPicPr>
          <p:nvPr/>
        </p:nvPicPr>
        <p:blipFill>
          <a:blip r:embed="rId19"/>
          <a:stretch>
            <a:fillRect/>
          </a:stretch>
        </p:blipFill>
        <p:spPr>
          <a:xfrm>
            <a:off x="10760803" y="6086588"/>
            <a:ext cx="577277" cy="761968"/>
          </a:xfrm>
          <a:prstGeom prst="rect">
            <a:avLst/>
          </a:prstGeom>
        </p:spPr>
      </p:pic>
    </p:spTree>
    <p:extLst>
      <p:ext uri="{BB962C8B-B14F-4D97-AF65-F5344CB8AC3E}">
        <p14:creationId xmlns:p14="http://schemas.microsoft.com/office/powerpoint/2010/main" val="3940241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p:cNvSpPr/>
          <p:nvPr/>
        </p:nvSpPr>
        <p:spPr>
          <a:xfrm>
            <a:off x="6018333" y="3090247"/>
            <a:ext cx="5890199" cy="1201209"/>
          </a:xfrm>
          <a:custGeom>
            <a:avLst/>
            <a:gdLst>
              <a:gd name="connsiteX0" fmla="*/ 5093910 w 6008310"/>
              <a:gd name="connsiteY0" fmla="*/ 0 h 1225296"/>
              <a:gd name="connsiteX1" fmla="*/ 6008310 w 6008310"/>
              <a:gd name="connsiteY1" fmla="*/ 0 h 1225296"/>
              <a:gd name="connsiteX2" fmla="*/ 6008310 w 6008310"/>
              <a:gd name="connsiteY2" fmla="*/ 614303 h 1225296"/>
              <a:gd name="connsiteX3" fmla="*/ 6008310 w 6008310"/>
              <a:gd name="connsiteY3" fmla="*/ 1225296 h 1225296"/>
              <a:gd name="connsiteX4" fmla="*/ 5733155 w 6008310"/>
              <a:gd name="connsiteY4" fmla="*/ 1225296 h 1225296"/>
              <a:gd name="connsiteX5" fmla="*/ 5093910 w 6008310"/>
              <a:gd name="connsiteY5" fmla="*/ 1225296 h 1225296"/>
              <a:gd name="connsiteX6" fmla="*/ 0 w 6008310"/>
              <a:gd name="connsiteY6" fmla="*/ 1225296 h 1225296"/>
              <a:gd name="connsiteX7" fmla="*/ 275155 w 6008310"/>
              <a:gd name="connsiteY7" fmla="*/ 614303 h 1225296"/>
              <a:gd name="connsiteX8" fmla="*/ 0 w 6008310"/>
              <a:gd name="connsiteY8" fmla="*/ 3309 h 1225296"/>
              <a:gd name="connsiteX9" fmla="*/ 5093910 w 6008310"/>
              <a:gd name="connsiteY9" fmla="*/ 3309 h 1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10" h="1225296">
                <a:moveTo>
                  <a:pt x="5093910" y="0"/>
                </a:moveTo>
                <a:lnTo>
                  <a:pt x="6008310" y="0"/>
                </a:lnTo>
                <a:lnTo>
                  <a:pt x="6008310" y="614303"/>
                </a:lnTo>
                <a:lnTo>
                  <a:pt x="6008310" y="1225296"/>
                </a:lnTo>
                <a:lnTo>
                  <a:pt x="5733155" y="1225296"/>
                </a:lnTo>
                <a:lnTo>
                  <a:pt x="5093910" y="1225296"/>
                </a:lnTo>
                <a:lnTo>
                  <a:pt x="0" y="1225296"/>
                </a:lnTo>
                <a:lnTo>
                  <a:pt x="275155" y="614303"/>
                </a:lnTo>
                <a:lnTo>
                  <a:pt x="0" y="3309"/>
                </a:lnTo>
                <a:lnTo>
                  <a:pt x="5093910" y="3309"/>
                </a:lnTo>
                <a:close/>
              </a:path>
            </a:pathLst>
          </a:custGeom>
          <a:solidFill>
            <a:schemeClr val="bg1">
              <a:lumMod val="85000"/>
            </a:schemeClr>
          </a:solidFill>
          <a:ln>
            <a:noFill/>
          </a:ln>
        </p:spPr>
        <p:txBody>
          <a:bodyPr vert="horz" wrap="square" lIns="627497" tIns="44821" rIns="89642" bIns="44821" rtlCol="0" anchor="ctr" anchorCtr="0">
            <a:noAutofit/>
          </a:bodyPr>
          <a:lstStyle/>
          <a:p>
            <a:pPr>
              <a:lnSpc>
                <a:spcPct val="90000"/>
              </a:lnSpc>
              <a:spcBef>
                <a:spcPts val="392"/>
              </a:spcBef>
              <a:spcAft>
                <a:spcPts val="392"/>
              </a:spcAft>
            </a:pPr>
            <a:r>
              <a:rPr lang="en-US" sz="1568">
                <a:gradFill>
                  <a:gsLst>
                    <a:gs pos="2917">
                      <a:schemeClr val="tx1"/>
                    </a:gs>
                    <a:gs pos="100000">
                      <a:schemeClr val="tx1"/>
                    </a:gs>
                  </a:gsLst>
                  <a:lin ang="5400000" scaled="0"/>
                </a:gradFill>
              </a:rPr>
              <a:t>Evaluate Power BI to determine best approach</a:t>
            </a:r>
          </a:p>
        </p:txBody>
      </p:sp>
      <p:sp>
        <p:nvSpPr>
          <p:cNvPr id="34" name="Freeform: Shape 33"/>
          <p:cNvSpPr/>
          <p:nvPr/>
        </p:nvSpPr>
        <p:spPr bwMode="auto">
          <a:xfrm>
            <a:off x="6018333" y="1785555"/>
            <a:ext cx="5890199" cy="1201209"/>
          </a:xfrm>
          <a:custGeom>
            <a:avLst/>
            <a:gdLst>
              <a:gd name="connsiteX0" fmla="*/ 0 w 6008310"/>
              <a:gd name="connsiteY0" fmla="*/ 0 h 1225296"/>
              <a:gd name="connsiteX1" fmla="*/ 5093910 w 6008310"/>
              <a:gd name="connsiteY1" fmla="*/ 0 h 1225296"/>
              <a:gd name="connsiteX2" fmla="*/ 5733155 w 6008310"/>
              <a:gd name="connsiteY2" fmla="*/ 0 h 1225296"/>
              <a:gd name="connsiteX3" fmla="*/ 6008310 w 6008310"/>
              <a:gd name="connsiteY3" fmla="*/ 0 h 1225296"/>
              <a:gd name="connsiteX4" fmla="*/ 6008310 w 6008310"/>
              <a:gd name="connsiteY4" fmla="*/ 610994 h 1225296"/>
              <a:gd name="connsiteX5" fmla="*/ 6008310 w 6008310"/>
              <a:gd name="connsiteY5" fmla="*/ 1225296 h 1225296"/>
              <a:gd name="connsiteX6" fmla="*/ 5093910 w 6008310"/>
              <a:gd name="connsiteY6" fmla="*/ 1225296 h 1225296"/>
              <a:gd name="connsiteX7" fmla="*/ 5093910 w 6008310"/>
              <a:gd name="connsiteY7" fmla="*/ 1221987 h 1225296"/>
              <a:gd name="connsiteX8" fmla="*/ 0 w 6008310"/>
              <a:gd name="connsiteY8" fmla="*/ 1221987 h 1225296"/>
              <a:gd name="connsiteX9" fmla="*/ 275155 w 6008310"/>
              <a:gd name="connsiteY9" fmla="*/ 610994 h 1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10" h="1225296">
                <a:moveTo>
                  <a:pt x="0" y="0"/>
                </a:moveTo>
                <a:lnTo>
                  <a:pt x="5093910" y="0"/>
                </a:lnTo>
                <a:lnTo>
                  <a:pt x="5733155" y="0"/>
                </a:lnTo>
                <a:lnTo>
                  <a:pt x="6008310" y="0"/>
                </a:lnTo>
                <a:lnTo>
                  <a:pt x="6008310" y="610994"/>
                </a:lnTo>
                <a:lnTo>
                  <a:pt x="6008310" y="1225296"/>
                </a:lnTo>
                <a:lnTo>
                  <a:pt x="5093910" y="1225296"/>
                </a:lnTo>
                <a:lnTo>
                  <a:pt x="5093910" y="1221987"/>
                </a:lnTo>
                <a:lnTo>
                  <a:pt x="0" y="1221987"/>
                </a:lnTo>
                <a:lnTo>
                  <a:pt x="275155" y="61099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a:lnSpc>
                <a:spcPct val="90000"/>
              </a:lnSpc>
              <a:spcBef>
                <a:spcPts val="392"/>
              </a:spcBef>
              <a:spcAft>
                <a:spcPts val="392"/>
              </a:spcAft>
            </a:pPr>
            <a:r>
              <a:rPr lang="en-US" sz="1568">
                <a:gradFill>
                  <a:gsLst>
                    <a:gs pos="2917">
                      <a:schemeClr val="tx1"/>
                    </a:gs>
                    <a:gs pos="100000">
                      <a:schemeClr val="tx1"/>
                    </a:gs>
                  </a:gsLst>
                  <a:lin ang="5400000" scaled="0"/>
                </a:gradFill>
              </a:rPr>
              <a:t>The existing service will continue to be available for current customers </a:t>
            </a:r>
          </a:p>
          <a:p>
            <a:pPr>
              <a:lnSpc>
                <a:spcPct val="90000"/>
              </a:lnSpc>
              <a:spcBef>
                <a:spcPts val="392"/>
              </a:spcBef>
              <a:spcAft>
                <a:spcPts val="392"/>
              </a:spcAft>
            </a:pPr>
            <a:r>
              <a:rPr lang="en-US" sz="1568">
                <a:gradFill>
                  <a:gsLst>
                    <a:gs pos="2917">
                      <a:schemeClr val="tx1"/>
                    </a:gs>
                    <a:gs pos="100000">
                      <a:schemeClr val="tx1"/>
                    </a:gs>
                  </a:gsLst>
                  <a:lin ang="5400000" scaled="0"/>
                </a:gradFill>
              </a:rPr>
              <a:t>Start planning migration to new offering</a:t>
            </a:r>
            <a:endParaRPr lang="en-US" sz="1568">
              <a:gradFill>
                <a:gsLst>
                  <a:gs pos="2917">
                    <a:schemeClr val="tx1"/>
                  </a:gs>
                  <a:gs pos="100000">
                    <a:schemeClr val="tx1"/>
                  </a:gs>
                </a:gsLst>
                <a:lin ang="5400000" scaled="0"/>
              </a:gradFill>
              <a:ea typeface="Segoe UI" pitchFamily="34" charset="0"/>
              <a:cs typeface="Segoe UI" pitchFamily="34" charset="0"/>
            </a:endParaRPr>
          </a:p>
        </p:txBody>
      </p:sp>
      <p:sp>
        <p:nvSpPr>
          <p:cNvPr id="36" name="Freeform: Shape 35"/>
          <p:cNvSpPr/>
          <p:nvPr/>
        </p:nvSpPr>
        <p:spPr bwMode="auto">
          <a:xfrm>
            <a:off x="6018333" y="4394939"/>
            <a:ext cx="5890199" cy="1215505"/>
          </a:xfrm>
          <a:custGeom>
            <a:avLst/>
            <a:gdLst>
              <a:gd name="connsiteX0" fmla="*/ 5093910 w 6008310"/>
              <a:gd name="connsiteY0" fmla="*/ 0 h 1239878"/>
              <a:gd name="connsiteX1" fmla="*/ 6008310 w 6008310"/>
              <a:gd name="connsiteY1" fmla="*/ 0 h 1239878"/>
              <a:gd name="connsiteX2" fmla="*/ 6008310 w 6008310"/>
              <a:gd name="connsiteY2" fmla="*/ 628885 h 1239878"/>
              <a:gd name="connsiteX3" fmla="*/ 6008310 w 6008310"/>
              <a:gd name="connsiteY3" fmla="*/ 1225296 h 1239878"/>
              <a:gd name="connsiteX4" fmla="*/ 5739722 w 6008310"/>
              <a:gd name="connsiteY4" fmla="*/ 1225296 h 1239878"/>
              <a:gd name="connsiteX5" fmla="*/ 5733155 w 6008310"/>
              <a:gd name="connsiteY5" fmla="*/ 1239878 h 1239878"/>
              <a:gd name="connsiteX6" fmla="*/ 0 w 6008310"/>
              <a:gd name="connsiteY6" fmla="*/ 1239878 h 1239878"/>
              <a:gd name="connsiteX7" fmla="*/ 275155 w 6008310"/>
              <a:gd name="connsiteY7" fmla="*/ 628885 h 1239878"/>
              <a:gd name="connsiteX8" fmla="*/ 0 w 6008310"/>
              <a:gd name="connsiteY8" fmla="*/ 17891 h 1239878"/>
              <a:gd name="connsiteX9" fmla="*/ 5093910 w 6008310"/>
              <a:gd name="connsiteY9" fmla="*/ 17891 h 123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8310" h="1239878">
                <a:moveTo>
                  <a:pt x="5093910" y="0"/>
                </a:moveTo>
                <a:lnTo>
                  <a:pt x="6008310" y="0"/>
                </a:lnTo>
                <a:lnTo>
                  <a:pt x="6008310" y="628885"/>
                </a:lnTo>
                <a:lnTo>
                  <a:pt x="6008310" y="1225296"/>
                </a:lnTo>
                <a:lnTo>
                  <a:pt x="5739722" y="1225296"/>
                </a:lnTo>
                <a:lnTo>
                  <a:pt x="5733155" y="1239878"/>
                </a:lnTo>
                <a:lnTo>
                  <a:pt x="0" y="1239878"/>
                </a:lnTo>
                <a:lnTo>
                  <a:pt x="275155" y="628885"/>
                </a:lnTo>
                <a:lnTo>
                  <a:pt x="0" y="17891"/>
                </a:lnTo>
                <a:lnTo>
                  <a:pt x="5093910" y="1789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497" tIns="143428" rIns="179285" bIns="143428" numCol="1" spcCol="0" rtlCol="0" fromWordArt="0" anchor="ctr" anchorCtr="0" forceAA="0" compatLnSpc="1">
            <a:prstTxWarp prst="textNoShape">
              <a:avLst/>
            </a:prstTxWarp>
            <a:noAutofit/>
          </a:bodyPr>
          <a:lstStyle/>
          <a:p>
            <a:pPr>
              <a:lnSpc>
                <a:spcPct val="90000"/>
              </a:lnSpc>
              <a:spcBef>
                <a:spcPts val="392"/>
              </a:spcBef>
              <a:spcAft>
                <a:spcPts val="392"/>
              </a:spcAft>
            </a:pPr>
            <a:r>
              <a:rPr lang="en-US" sz="1568">
                <a:gradFill>
                  <a:gsLst>
                    <a:gs pos="2917">
                      <a:schemeClr val="tx1"/>
                    </a:gs>
                    <a:gs pos="100000">
                      <a:schemeClr val="tx1"/>
                    </a:gs>
                  </a:gsLst>
                  <a:lin ang="5400000" scaled="0"/>
                </a:gradFill>
                <a:cs typeface="Segoe UI Semibold" panose="020B0702040204020203" pitchFamily="34" charset="0"/>
              </a:rPr>
              <a:t>Prototype using Power BI APIs</a:t>
            </a:r>
          </a:p>
          <a:p>
            <a:pPr>
              <a:lnSpc>
                <a:spcPct val="90000"/>
              </a:lnSpc>
              <a:spcBef>
                <a:spcPts val="392"/>
              </a:spcBef>
              <a:spcAft>
                <a:spcPts val="392"/>
              </a:spcAft>
            </a:pPr>
            <a:r>
              <a:rPr lang="en-US" sz="1568">
                <a:gradFill>
                  <a:gsLst>
                    <a:gs pos="2917">
                      <a:schemeClr val="tx1"/>
                    </a:gs>
                    <a:gs pos="100000">
                      <a:schemeClr val="tx1"/>
                    </a:gs>
                  </a:gsLst>
                  <a:lin ang="5400000" scaled="0"/>
                </a:gradFill>
                <a:cs typeface="Segoe UI Semibold" panose="020B0702040204020203" pitchFamily="34" charset="0"/>
              </a:rPr>
              <a:t>Plan for release with Power BI Premium</a:t>
            </a:r>
          </a:p>
        </p:txBody>
      </p:sp>
      <p:sp>
        <p:nvSpPr>
          <p:cNvPr id="2" name="Title 1">
            <a:extLst>
              <a:ext uri="{FF2B5EF4-FFF2-40B4-BE49-F238E27FC236}">
                <a16:creationId xmlns:a16="http://schemas.microsoft.com/office/drawing/2014/main" id="{E0FB0204-835F-424B-9328-3387D6F206AC}"/>
              </a:ext>
            </a:extLst>
          </p:cNvPr>
          <p:cNvSpPr>
            <a:spLocks noGrp="1"/>
          </p:cNvSpPr>
          <p:nvPr>
            <p:ph type="title"/>
          </p:nvPr>
        </p:nvSpPr>
        <p:spPr/>
        <p:txBody>
          <a:bodyPr/>
          <a:lstStyle/>
          <a:p>
            <a:r>
              <a:rPr lang="en-US"/>
              <a:t>Guidance based on stage</a:t>
            </a:r>
          </a:p>
        </p:txBody>
      </p:sp>
      <p:sp>
        <p:nvSpPr>
          <p:cNvPr id="16" name="Arrow: Pentagon 15"/>
          <p:cNvSpPr/>
          <p:nvPr/>
        </p:nvSpPr>
        <p:spPr>
          <a:xfrm>
            <a:off x="269241" y="1785555"/>
            <a:ext cx="5898714" cy="1197963"/>
          </a:xfrm>
          <a:prstGeom prst="homePlate">
            <a:avLst>
              <a:gd name="adj" fmla="val 22517"/>
            </a:avLst>
          </a:prstGeom>
          <a:solidFill>
            <a:schemeClr val="bg2"/>
          </a:solidFill>
          <a:ln>
            <a:noFill/>
          </a:ln>
        </p:spPr>
        <p:txBody>
          <a:bodyPr vert="horz" wrap="square" lIns="358570" tIns="44821" rIns="89642" bIns="44821" rtlCol="0" anchor="ctr">
            <a:noAutofit/>
          </a:bodyPr>
          <a:lstStyle/>
          <a:p>
            <a:pPr>
              <a:lnSpc>
                <a:spcPct val="90000"/>
              </a:lnSpc>
              <a:spcAft>
                <a:spcPts val="588"/>
              </a:spcAft>
            </a:pP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Existing application in production</a:t>
            </a:r>
          </a:p>
        </p:txBody>
      </p:sp>
      <p:sp>
        <p:nvSpPr>
          <p:cNvPr id="20" name="Arrow: Pentagon 19"/>
          <p:cNvSpPr/>
          <p:nvPr/>
        </p:nvSpPr>
        <p:spPr>
          <a:xfrm>
            <a:off x="269241" y="3096094"/>
            <a:ext cx="5898714" cy="1197963"/>
          </a:xfrm>
          <a:prstGeom prst="homePlate">
            <a:avLst>
              <a:gd name="adj" fmla="val 22517"/>
            </a:avLst>
          </a:prstGeom>
          <a:solidFill>
            <a:schemeClr val="bg2"/>
          </a:solidFill>
          <a:ln>
            <a:noFill/>
          </a:ln>
        </p:spPr>
        <p:txBody>
          <a:bodyPr vert="horz" wrap="square" lIns="358570" tIns="44821" rIns="89642" bIns="44821" rtlCol="0" anchor="ctr">
            <a:noAutofit/>
          </a:bodyPr>
          <a:lstStyle/>
          <a:p>
            <a:pPr>
              <a:lnSpc>
                <a:spcPct val="90000"/>
              </a:lnSpc>
              <a:spcAft>
                <a:spcPts val="588"/>
              </a:spcAft>
            </a:pP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Almost production-ready</a:t>
            </a:r>
          </a:p>
        </p:txBody>
      </p:sp>
      <p:sp>
        <p:nvSpPr>
          <p:cNvPr id="23" name="Arrow: Pentagon 22"/>
          <p:cNvSpPr/>
          <p:nvPr/>
        </p:nvSpPr>
        <p:spPr>
          <a:xfrm>
            <a:off x="269241" y="4406633"/>
            <a:ext cx="5898714" cy="1197963"/>
          </a:xfrm>
          <a:prstGeom prst="homePlate">
            <a:avLst>
              <a:gd name="adj" fmla="val 22517"/>
            </a:avLst>
          </a:prstGeom>
          <a:solidFill>
            <a:schemeClr val="bg2"/>
          </a:solidFill>
          <a:ln>
            <a:noFill/>
          </a:ln>
        </p:spPr>
        <p:txBody>
          <a:bodyPr vert="horz" wrap="square" lIns="358570" tIns="44821" rIns="89642" bIns="44821" rtlCol="0" anchor="ctr">
            <a:noAutofit/>
          </a:bodyPr>
          <a:lstStyle/>
          <a:p>
            <a:pPr>
              <a:lnSpc>
                <a:spcPct val="90000"/>
              </a:lnSpc>
              <a:spcAft>
                <a:spcPts val="588"/>
              </a:spcAft>
            </a:pPr>
            <a:r>
              <a:rPr lang="en-US" sz="1961">
                <a:gradFill>
                  <a:gsLst>
                    <a:gs pos="2917">
                      <a:schemeClr val="tx2"/>
                    </a:gs>
                    <a:gs pos="100000">
                      <a:schemeClr val="tx2"/>
                    </a:gs>
                  </a:gsLst>
                  <a:lin ang="5400000" scaled="0"/>
                </a:gradFill>
                <a:latin typeface="Segoe UI Semibold" panose="020B0702040204020203" pitchFamily="34" charset="0"/>
                <a:cs typeface="Segoe UI Semibold" panose="020B0702040204020203" pitchFamily="34" charset="0"/>
              </a:rPr>
              <a:t>Starting design / prototyping phase</a:t>
            </a:r>
          </a:p>
        </p:txBody>
      </p:sp>
    </p:spTree>
    <p:extLst>
      <p:ext uri="{BB962C8B-B14F-4D97-AF65-F5344CB8AC3E}">
        <p14:creationId xmlns:p14="http://schemas.microsoft.com/office/powerpoint/2010/main" val="318806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750" fill="hold"/>
                                        <p:tgtEl>
                                          <p:spTgt spid="34"/>
                                        </p:tgtEl>
                                        <p:attrNameLst>
                                          <p:attrName>ppt_x</p:attrName>
                                        </p:attrNameLst>
                                      </p:cBhvr>
                                      <p:tavLst>
                                        <p:tav tm="0">
                                          <p:val>
                                            <p:strVal val="0-#ppt_w/2"/>
                                          </p:val>
                                        </p:tav>
                                        <p:tav tm="100000">
                                          <p:val>
                                            <p:strVal val="#ppt_x"/>
                                          </p:val>
                                        </p:tav>
                                      </p:tavLst>
                                    </p:anim>
                                    <p:anim calcmode="lin" valueType="num">
                                      <p:cBhvr additive="base">
                                        <p:cTn id="12" dur="75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0-#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5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0-#ppt_w/2"/>
                                          </p:val>
                                        </p:tav>
                                        <p:tav tm="100000">
                                          <p:val>
                                            <p:strVal val="#ppt_x"/>
                                          </p:val>
                                        </p:tav>
                                      </p:tavLst>
                                    </p:anim>
                                    <p:anim calcmode="lin" valueType="num">
                                      <p:cBhvr additive="base">
                                        <p:cTn id="20" dur="75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3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50" fill="hold"/>
                                        <p:tgtEl>
                                          <p:spTgt spid="23"/>
                                        </p:tgtEl>
                                        <p:attrNameLst>
                                          <p:attrName>ppt_x</p:attrName>
                                        </p:attrNameLst>
                                      </p:cBhvr>
                                      <p:tavLst>
                                        <p:tav tm="0">
                                          <p:val>
                                            <p:strVal val="0-#ppt_w/2"/>
                                          </p:val>
                                        </p:tav>
                                        <p:tav tm="100000">
                                          <p:val>
                                            <p:strVal val="#ppt_x"/>
                                          </p:val>
                                        </p:tav>
                                      </p:tavLst>
                                    </p:anim>
                                    <p:anim calcmode="lin" valueType="num">
                                      <p:cBhvr additive="base">
                                        <p:cTn id="24" dur="75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3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750" fill="hold"/>
                                        <p:tgtEl>
                                          <p:spTgt spid="36"/>
                                        </p:tgtEl>
                                        <p:attrNameLst>
                                          <p:attrName>ppt_x</p:attrName>
                                        </p:attrNameLst>
                                      </p:cBhvr>
                                      <p:tavLst>
                                        <p:tav tm="0">
                                          <p:val>
                                            <p:strVal val="0-#ppt_w/2"/>
                                          </p:val>
                                        </p:tav>
                                        <p:tav tm="100000">
                                          <p:val>
                                            <p:strVal val="#ppt_x"/>
                                          </p:val>
                                        </p:tav>
                                      </p:tavLst>
                                    </p:anim>
                                    <p:anim calcmode="lin" valueType="num">
                                      <p:cBhvr additive="base">
                                        <p:cTn id="28"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36" grpId="0" animBg="1"/>
      <p:bldP spid="16" grpId="0" animBg="1"/>
      <p:bldP spid="20"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844352" y="713497"/>
            <a:ext cx="5101613" cy="13543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dirty="0">
                <a:solidFill>
                  <a:schemeClr val="tx2"/>
                </a:solidFill>
              </a:rPr>
              <a:t>Adam Saxton</a:t>
            </a:r>
            <a:br>
              <a:rPr lang="pt-BR" dirty="0">
                <a:solidFill>
                  <a:schemeClr val="tx2"/>
                </a:solidFill>
              </a:rPr>
            </a:br>
            <a:endParaRPr lang="pt-BR" sz="2400" dirty="0">
              <a:solidFill>
                <a:srgbClr val="505050"/>
              </a:solidFill>
            </a:endParaRPr>
          </a:p>
        </p:txBody>
      </p:sp>
      <p:sp>
        <p:nvSpPr>
          <p:cNvPr id="5" name="Oval 4"/>
          <p:cNvSpPr/>
          <p:nvPr/>
        </p:nvSpPr>
        <p:spPr>
          <a:xfrm>
            <a:off x="556092" y="278503"/>
            <a:ext cx="3565027" cy="3398490"/>
          </a:xfrm>
          <a:prstGeom prst="ellipse">
            <a:avLst/>
          </a:prstGeom>
          <a:blipFill>
            <a:blip r:embed="rId3"/>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algn="ctr"/>
            <a:endParaRPr lang="en-US" sz="1400" dirty="0">
              <a:solidFill>
                <a:schemeClr val="tx1">
                  <a:lumMod val="60000"/>
                  <a:lumOff val="40000"/>
                </a:schemeClr>
              </a:solidFill>
            </a:endParaRPr>
          </a:p>
        </p:txBody>
      </p:sp>
      <p:sp>
        <p:nvSpPr>
          <p:cNvPr id="6" name="Freeform 280"/>
          <p:cNvSpPr>
            <a:spLocks/>
          </p:cNvSpPr>
          <p:nvPr/>
        </p:nvSpPr>
        <p:spPr bwMode="auto">
          <a:xfrm>
            <a:off x="8331062" y="5474095"/>
            <a:ext cx="302680" cy="424493"/>
          </a:xfrm>
          <a:custGeom>
            <a:avLst/>
            <a:gdLst>
              <a:gd name="T0" fmla="*/ 0 w 178"/>
              <a:gd name="T1" fmla="*/ 108517 h 344"/>
              <a:gd name="T2" fmla="*/ 36110 w 178"/>
              <a:gd name="T3" fmla="*/ 108517 h 344"/>
              <a:gd name="T4" fmla="*/ 36110 w 178"/>
              <a:gd name="T5" fmla="*/ 75200 h 344"/>
              <a:gd name="T6" fmla="*/ 47513 w 178"/>
              <a:gd name="T7" fmla="*/ 24749 h 344"/>
              <a:gd name="T8" fmla="*/ 103579 w 178"/>
              <a:gd name="T9" fmla="*/ 0 h 344"/>
              <a:gd name="T10" fmla="*/ 169148 w 178"/>
              <a:gd name="T11" fmla="*/ 5711 h 344"/>
              <a:gd name="T12" fmla="*/ 159645 w 178"/>
              <a:gd name="T13" fmla="*/ 56162 h 344"/>
              <a:gd name="T14" fmla="*/ 130187 w 178"/>
              <a:gd name="T15" fmla="*/ 52355 h 344"/>
              <a:gd name="T16" fmla="*/ 103579 w 178"/>
              <a:gd name="T17" fmla="*/ 69489 h 344"/>
              <a:gd name="T18" fmla="*/ 103579 w 178"/>
              <a:gd name="T19" fmla="*/ 108517 h 344"/>
              <a:gd name="T20" fmla="*/ 161546 w 178"/>
              <a:gd name="T21" fmla="*/ 108517 h 344"/>
              <a:gd name="T22" fmla="*/ 157745 w 178"/>
              <a:gd name="T23" fmla="*/ 157064 h 344"/>
              <a:gd name="T24" fmla="*/ 103579 w 178"/>
              <a:gd name="T25" fmla="*/ 157064 h 344"/>
              <a:gd name="T26" fmla="*/ 103579 w 178"/>
              <a:gd name="T27" fmla="*/ 327454 h 344"/>
              <a:gd name="T28" fmla="*/ 36110 w 178"/>
              <a:gd name="T29" fmla="*/ 327454 h 344"/>
              <a:gd name="T30" fmla="*/ 36110 w 178"/>
              <a:gd name="T31" fmla="*/ 157064 h 344"/>
              <a:gd name="T32" fmla="*/ 0 w 178"/>
              <a:gd name="T33" fmla="*/ 157064 h 344"/>
              <a:gd name="T34" fmla="*/ 0 w 178"/>
              <a:gd name="T35" fmla="*/ 108517 h 3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344">
                <a:moveTo>
                  <a:pt x="0" y="114"/>
                </a:moveTo>
                <a:cubicBezTo>
                  <a:pt x="38" y="114"/>
                  <a:pt x="38" y="114"/>
                  <a:pt x="38" y="114"/>
                </a:cubicBezTo>
                <a:cubicBezTo>
                  <a:pt x="38" y="79"/>
                  <a:pt x="38" y="79"/>
                  <a:pt x="38" y="79"/>
                </a:cubicBezTo>
                <a:cubicBezTo>
                  <a:pt x="38" y="64"/>
                  <a:pt x="38" y="40"/>
                  <a:pt x="50" y="26"/>
                </a:cubicBezTo>
                <a:cubicBezTo>
                  <a:pt x="63" y="10"/>
                  <a:pt x="80" y="0"/>
                  <a:pt x="109" y="0"/>
                </a:cubicBezTo>
                <a:cubicBezTo>
                  <a:pt x="157" y="0"/>
                  <a:pt x="178" y="6"/>
                  <a:pt x="178" y="6"/>
                </a:cubicBezTo>
                <a:cubicBezTo>
                  <a:pt x="168" y="59"/>
                  <a:pt x="168" y="59"/>
                  <a:pt x="168" y="59"/>
                </a:cubicBezTo>
                <a:cubicBezTo>
                  <a:pt x="168" y="59"/>
                  <a:pt x="152" y="55"/>
                  <a:pt x="137" y="55"/>
                </a:cubicBezTo>
                <a:cubicBezTo>
                  <a:pt x="122" y="55"/>
                  <a:pt x="109" y="60"/>
                  <a:pt x="109" y="73"/>
                </a:cubicBezTo>
                <a:cubicBezTo>
                  <a:pt x="109" y="114"/>
                  <a:pt x="109" y="114"/>
                  <a:pt x="109" y="114"/>
                </a:cubicBezTo>
                <a:cubicBezTo>
                  <a:pt x="170" y="114"/>
                  <a:pt x="170" y="114"/>
                  <a:pt x="170" y="114"/>
                </a:cubicBezTo>
                <a:cubicBezTo>
                  <a:pt x="166" y="165"/>
                  <a:pt x="166" y="165"/>
                  <a:pt x="166" y="165"/>
                </a:cubicBezTo>
                <a:cubicBezTo>
                  <a:pt x="109" y="165"/>
                  <a:pt x="109" y="165"/>
                  <a:pt x="109" y="165"/>
                </a:cubicBezTo>
                <a:cubicBezTo>
                  <a:pt x="109" y="344"/>
                  <a:pt x="109" y="344"/>
                  <a:pt x="109" y="344"/>
                </a:cubicBezTo>
                <a:cubicBezTo>
                  <a:pt x="38" y="344"/>
                  <a:pt x="38" y="344"/>
                  <a:pt x="38" y="344"/>
                </a:cubicBezTo>
                <a:cubicBezTo>
                  <a:pt x="38" y="165"/>
                  <a:pt x="38" y="165"/>
                  <a:pt x="38" y="165"/>
                </a:cubicBezTo>
                <a:cubicBezTo>
                  <a:pt x="0" y="165"/>
                  <a:pt x="0" y="165"/>
                  <a:pt x="0" y="165"/>
                </a:cubicBezTo>
                <a:lnTo>
                  <a:pt x="0" y="114"/>
                </a:lnTo>
                <a:close/>
              </a:path>
            </a:pathLst>
          </a:custGeom>
          <a:solidFill>
            <a:schemeClr val="tx2"/>
          </a:solidFill>
          <a:ln>
            <a:noFill/>
          </a:ln>
        </p:spPr>
        <p:txBody>
          <a:bodyPr/>
          <a:lstStyle/>
          <a:p>
            <a:endParaRPr lang="en-US">
              <a:solidFill>
                <a:schemeClr val="accent1"/>
              </a:solidFill>
            </a:endParaRPr>
          </a:p>
        </p:txBody>
      </p:sp>
      <p:sp>
        <p:nvSpPr>
          <p:cNvPr id="7" name="Freeform 318"/>
          <p:cNvSpPr>
            <a:spLocks/>
          </p:cNvSpPr>
          <p:nvPr/>
        </p:nvSpPr>
        <p:spPr bwMode="auto">
          <a:xfrm>
            <a:off x="4778433" y="5563410"/>
            <a:ext cx="434551" cy="335178"/>
          </a:xfrm>
          <a:custGeom>
            <a:avLst/>
            <a:gdLst>
              <a:gd name="T0" fmla="*/ 343740 w 298"/>
              <a:gd name="T1" fmla="*/ 33507 h 243"/>
              <a:gd name="T2" fmla="*/ 303368 w 298"/>
              <a:gd name="T3" fmla="*/ 45061 h 243"/>
              <a:gd name="T4" fmla="*/ 334512 w 298"/>
              <a:gd name="T5" fmla="*/ 5777 h 243"/>
              <a:gd name="T6" fmla="*/ 289526 w 298"/>
              <a:gd name="T7" fmla="*/ 23108 h 243"/>
              <a:gd name="T8" fmla="*/ 238772 w 298"/>
              <a:gd name="T9" fmla="*/ 0 h 243"/>
              <a:gd name="T10" fmla="*/ 167256 w 298"/>
              <a:gd name="T11" fmla="*/ 71636 h 243"/>
              <a:gd name="T12" fmla="*/ 169563 w 298"/>
              <a:gd name="T13" fmla="*/ 87811 h 243"/>
              <a:gd name="T14" fmla="*/ 24223 w 298"/>
              <a:gd name="T15" fmla="*/ 13865 h 243"/>
              <a:gd name="T16" fmla="*/ 14995 w 298"/>
              <a:gd name="T17" fmla="*/ 48527 h 243"/>
              <a:gd name="T18" fmla="*/ 46140 w 298"/>
              <a:gd name="T19" fmla="*/ 107453 h 243"/>
              <a:gd name="T20" fmla="*/ 13842 w 298"/>
              <a:gd name="T21" fmla="*/ 99365 h 243"/>
              <a:gd name="T22" fmla="*/ 13842 w 298"/>
              <a:gd name="T23" fmla="*/ 99365 h 243"/>
              <a:gd name="T24" fmla="*/ 70363 w 298"/>
              <a:gd name="T25" fmla="*/ 168690 h 243"/>
              <a:gd name="T26" fmla="*/ 51907 w 298"/>
              <a:gd name="T27" fmla="*/ 172156 h 243"/>
              <a:gd name="T28" fmla="*/ 39219 w 298"/>
              <a:gd name="T29" fmla="*/ 169845 h 243"/>
              <a:gd name="T30" fmla="*/ 104968 w 298"/>
              <a:gd name="T31" fmla="*/ 219528 h 243"/>
              <a:gd name="T32" fmla="*/ 17302 w 298"/>
              <a:gd name="T33" fmla="*/ 249569 h 243"/>
              <a:gd name="T34" fmla="*/ 0 w 298"/>
              <a:gd name="T35" fmla="*/ 248413 h 243"/>
              <a:gd name="T36" fmla="*/ 108428 w 298"/>
              <a:gd name="T37" fmla="*/ 280765 h 243"/>
              <a:gd name="T38" fmla="*/ 309135 w 298"/>
              <a:gd name="T39" fmla="*/ 79723 h 243"/>
              <a:gd name="T40" fmla="*/ 309135 w 298"/>
              <a:gd name="T41" fmla="*/ 70480 h 243"/>
              <a:gd name="T42" fmla="*/ 343740 w 298"/>
              <a:gd name="T43" fmla="*/ 33507 h 2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98" h="243">
                <a:moveTo>
                  <a:pt x="298" y="29"/>
                </a:moveTo>
                <a:cubicBezTo>
                  <a:pt x="287" y="34"/>
                  <a:pt x="276" y="37"/>
                  <a:pt x="263" y="39"/>
                </a:cubicBezTo>
                <a:cubicBezTo>
                  <a:pt x="276" y="31"/>
                  <a:pt x="285" y="19"/>
                  <a:pt x="290" y="5"/>
                </a:cubicBezTo>
                <a:cubicBezTo>
                  <a:pt x="278" y="12"/>
                  <a:pt x="265" y="17"/>
                  <a:pt x="251" y="20"/>
                </a:cubicBezTo>
                <a:cubicBezTo>
                  <a:pt x="240" y="8"/>
                  <a:pt x="224" y="0"/>
                  <a:pt x="207" y="0"/>
                </a:cubicBezTo>
                <a:cubicBezTo>
                  <a:pt x="173" y="0"/>
                  <a:pt x="145" y="28"/>
                  <a:pt x="145" y="62"/>
                </a:cubicBezTo>
                <a:cubicBezTo>
                  <a:pt x="145" y="66"/>
                  <a:pt x="146" y="71"/>
                  <a:pt x="147" y="76"/>
                </a:cubicBezTo>
                <a:cubicBezTo>
                  <a:pt x="96" y="73"/>
                  <a:pt x="51" y="49"/>
                  <a:pt x="21" y="12"/>
                </a:cubicBezTo>
                <a:cubicBezTo>
                  <a:pt x="16" y="21"/>
                  <a:pt x="13" y="31"/>
                  <a:pt x="13" y="42"/>
                </a:cubicBezTo>
                <a:cubicBezTo>
                  <a:pt x="13" y="64"/>
                  <a:pt x="24" y="82"/>
                  <a:pt x="40" y="93"/>
                </a:cubicBezTo>
                <a:cubicBezTo>
                  <a:pt x="30" y="93"/>
                  <a:pt x="20" y="90"/>
                  <a:pt x="12" y="86"/>
                </a:cubicBezTo>
                <a:cubicBezTo>
                  <a:pt x="12" y="86"/>
                  <a:pt x="12" y="86"/>
                  <a:pt x="12" y="86"/>
                </a:cubicBezTo>
                <a:cubicBezTo>
                  <a:pt x="12" y="116"/>
                  <a:pt x="33" y="141"/>
                  <a:pt x="61" y="146"/>
                </a:cubicBezTo>
                <a:cubicBezTo>
                  <a:pt x="56" y="148"/>
                  <a:pt x="51" y="149"/>
                  <a:pt x="45" y="149"/>
                </a:cubicBezTo>
                <a:cubicBezTo>
                  <a:pt x="41" y="149"/>
                  <a:pt x="37" y="148"/>
                  <a:pt x="34" y="147"/>
                </a:cubicBezTo>
                <a:cubicBezTo>
                  <a:pt x="41" y="172"/>
                  <a:pt x="64" y="189"/>
                  <a:pt x="91" y="190"/>
                </a:cubicBezTo>
                <a:cubicBezTo>
                  <a:pt x="70" y="206"/>
                  <a:pt x="44" y="216"/>
                  <a:pt x="15" y="216"/>
                </a:cubicBezTo>
                <a:cubicBezTo>
                  <a:pt x="10" y="216"/>
                  <a:pt x="5" y="216"/>
                  <a:pt x="0" y="215"/>
                </a:cubicBezTo>
                <a:cubicBezTo>
                  <a:pt x="27" y="233"/>
                  <a:pt x="59" y="243"/>
                  <a:pt x="94" y="243"/>
                </a:cubicBezTo>
                <a:cubicBezTo>
                  <a:pt x="206" y="243"/>
                  <a:pt x="268" y="150"/>
                  <a:pt x="268" y="69"/>
                </a:cubicBezTo>
                <a:cubicBezTo>
                  <a:pt x="268" y="66"/>
                  <a:pt x="268" y="63"/>
                  <a:pt x="268" y="61"/>
                </a:cubicBezTo>
                <a:cubicBezTo>
                  <a:pt x="280" y="52"/>
                  <a:pt x="290" y="41"/>
                  <a:pt x="298" y="29"/>
                </a:cubicBezTo>
              </a:path>
            </a:pathLst>
          </a:custGeom>
          <a:solidFill>
            <a:schemeClr val="tx2"/>
          </a:solidFill>
          <a:ln>
            <a:noFill/>
          </a:ln>
        </p:spPr>
        <p:txBody>
          <a:bodyPr/>
          <a:lstStyle/>
          <a:p>
            <a:endParaRPr lang="en-US">
              <a:solidFill>
                <a:schemeClr val="accent1"/>
              </a:solidFill>
            </a:endParaRPr>
          </a:p>
        </p:txBody>
      </p:sp>
      <p:sp>
        <p:nvSpPr>
          <p:cNvPr id="8" name="TextBox 7"/>
          <p:cNvSpPr txBox="1"/>
          <p:nvPr/>
        </p:nvSpPr>
        <p:spPr>
          <a:xfrm>
            <a:off x="5416682" y="5407242"/>
            <a:ext cx="2390398" cy="523220"/>
          </a:xfrm>
          <a:prstGeom prst="rect">
            <a:avLst/>
          </a:prstGeom>
          <a:noFill/>
        </p:spPr>
        <p:txBody>
          <a:bodyPr wrap="none" rtlCol="0">
            <a:spAutoFit/>
          </a:bodyPr>
          <a:lstStyle/>
          <a:p>
            <a:r>
              <a:rPr lang="en-US" sz="2800" dirty="0">
                <a:solidFill>
                  <a:srgbClr val="505050"/>
                </a:solidFill>
              </a:rPr>
              <a:t>@</a:t>
            </a:r>
            <a:r>
              <a:rPr lang="en-US" sz="2800" dirty="0" err="1">
                <a:solidFill>
                  <a:srgbClr val="505050"/>
                </a:solidFill>
              </a:rPr>
              <a:t>guyinacube</a:t>
            </a:r>
            <a:endParaRPr lang="en-US" sz="2800" dirty="0">
              <a:solidFill>
                <a:srgbClr val="505050"/>
              </a:solidFill>
            </a:endParaRPr>
          </a:p>
        </p:txBody>
      </p:sp>
      <p:sp>
        <p:nvSpPr>
          <p:cNvPr id="9" name="TextBox 8"/>
          <p:cNvSpPr txBox="1"/>
          <p:nvPr/>
        </p:nvSpPr>
        <p:spPr>
          <a:xfrm>
            <a:off x="8633742" y="5435568"/>
            <a:ext cx="2125903" cy="523220"/>
          </a:xfrm>
          <a:prstGeom prst="rect">
            <a:avLst/>
          </a:prstGeom>
          <a:noFill/>
        </p:spPr>
        <p:txBody>
          <a:bodyPr wrap="none" rtlCol="0">
            <a:spAutoFit/>
          </a:bodyPr>
          <a:lstStyle/>
          <a:p>
            <a:r>
              <a:rPr lang="en-US" sz="2800" dirty="0">
                <a:solidFill>
                  <a:srgbClr val="505050"/>
                </a:solidFill>
              </a:rPr>
              <a:t>/</a:t>
            </a:r>
            <a:r>
              <a:rPr lang="en-US" sz="2800" dirty="0" err="1">
                <a:solidFill>
                  <a:srgbClr val="505050"/>
                </a:solidFill>
              </a:rPr>
              <a:t>guyinacube</a:t>
            </a:r>
            <a:endParaRPr lang="en-US" sz="2800" dirty="0">
              <a:solidFill>
                <a:srgbClr val="50505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221" y="2653276"/>
            <a:ext cx="4607310" cy="139823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433" y="2613832"/>
            <a:ext cx="1496609" cy="149660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0894" y="5439117"/>
            <a:ext cx="1056256" cy="459471"/>
          </a:xfrm>
          <a:prstGeom prst="rect">
            <a:avLst/>
          </a:prstGeom>
        </p:spPr>
      </p:pic>
      <p:sp>
        <p:nvSpPr>
          <p:cNvPr id="13" name="TextBox 12"/>
          <p:cNvSpPr txBox="1"/>
          <p:nvPr/>
        </p:nvSpPr>
        <p:spPr>
          <a:xfrm>
            <a:off x="2338605" y="5407242"/>
            <a:ext cx="2125903" cy="523220"/>
          </a:xfrm>
          <a:prstGeom prst="rect">
            <a:avLst/>
          </a:prstGeom>
          <a:noFill/>
        </p:spPr>
        <p:txBody>
          <a:bodyPr wrap="none" rtlCol="0">
            <a:spAutoFit/>
          </a:bodyPr>
          <a:lstStyle/>
          <a:p>
            <a:r>
              <a:rPr lang="en-US" sz="2800" dirty="0">
                <a:solidFill>
                  <a:srgbClr val="505050"/>
                </a:solidFill>
              </a:rPr>
              <a:t>/</a:t>
            </a:r>
            <a:r>
              <a:rPr lang="en-US" sz="2800" dirty="0" err="1">
                <a:solidFill>
                  <a:srgbClr val="505050"/>
                </a:solidFill>
              </a:rPr>
              <a:t>guyinacube</a:t>
            </a:r>
            <a:endParaRPr lang="en-US" sz="2800" dirty="0">
              <a:solidFill>
                <a:srgbClr val="505050"/>
              </a:solidFill>
            </a:endParaRPr>
          </a:p>
        </p:txBody>
      </p:sp>
      <p:sp>
        <p:nvSpPr>
          <p:cNvPr id="2" name="Cloud Callout 1"/>
          <p:cNvSpPr/>
          <p:nvPr/>
        </p:nvSpPr>
        <p:spPr>
          <a:xfrm>
            <a:off x="8918675" y="1126301"/>
            <a:ext cx="3042668" cy="1702894"/>
          </a:xfrm>
          <a:prstGeom prst="cloudCallout">
            <a:avLst>
              <a:gd name="adj1" fmla="val -58745"/>
              <a:gd name="adj2" fmla="val -386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 write and create videos…</a:t>
            </a:r>
          </a:p>
        </p:txBody>
      </p:sp>
    </p:spTree>
    <p:extLst>
      <p:ext uri="{BB962C8B-B14F-4D97-AF65-F5344CB8AC3E}">
        <p14:creationId xmlns:p14="http://schemas.microsoft.com/office/powerpoint/2010/main" val="1616799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a:latin typeface="Segoe UI "/>
              </a:rPr>
              <a:t>Apps and </a:t>
            </a:r>
            <a:br>
              <a:rPr lang="en-US" sz="8000" dirty="0">
                <a:latin typeface="Segoe UI "/>
              </a:rPr>
            </a:br>
            <a:r>
              <a:rPr lang="en-US" sz="8000" dirty="0">
                <a:latin typeface="Segoe UI "/>
              </a:rPr>
              <a:t>App Workspaces</a:t>
            </a:r>
          </a:p>
        </p:txBody>
      </p:sp>
    </p:spTree>
    <p:extLst>
      <p:ext uri="{BB962C8B-B14F-4D97-AF65-F5344CB8AC3E}">
        <p14:creationId xmlns:p14="http://schemas.microsoft.com/office/powerpoint/2010/main" val="126680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workspaces</a:t>
            </a:r>
          </a:p>
        </p:txBody>
      </p:sp>
      <p:graphicFrame>
        <p:nvGraphicFramePr>
          <p:cNvPr id="5" name="Diagram 4"/>
          <p:cNvGraphicFramePr/>
          <p:nvPr>
            <p:extLst>
              <p:ext uri="{D42A27DB-BD31-4B8C-83A1-F6EECF244321}">
                <p14:modId xmlns:p14="http://schemas.microsoft.com/office/powerpoint/2010/main" val="246583182"/>
              </p:ext>
            </p:extLst>
          </p:nvPr>
        </p:nvGraphicFramePr>
        <p:xfrm>
          <a:off x="838201" y="1765425"/>
          <a:ext cx="6241610" cy="4508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7309685" y="1618827"/>
            <a:ext cx="4561905" cy="4561905"/>
          </a:xfrm>
          <a:prstGeom prst="rect">
            <a:avLst/>
          </a:prstGeom>
        </p:spPr>
      </p:pic>
    </p:spTree>
    <p:extLst>
      <p:ext uri="{BB962C8B-B14F-4D97-AF65-F5344CB8AC3E}">
        <p14:creationId xmlns:p14="http://schemas.microsoft.com/office/powerpoint/2010/main" val="396236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B22410BC-696B-494C-A1CF-08084171B912}"/>
                                            </p:graphicEl>
                                          </p:spTgt>
                                        </p:tgtEl>
                                        <p:attrNameLst>
                                          <p:attrName>style.visibility</p:attrName>
                                        </p:attrNameLst>
                                      </p:cBhvr>
                                      <p:to>
                                        <p:strVal val="visible"/>
                                      </p:to>
                                    </p:set>
                                    <p:animEffect transition="in" filter="fade">
                                      <p:cBhvr>
                                        <p:cTn id="7" dur="500"/>
                                        <p:tgtEl>
                                          <p:spTgt spid="5">
                                            <p:graphicEl>
                                              <a:dgm id="{B22410BC-696B-494C-A1CF-08084171B91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6C531D6-EE0B-4514-BCBC-0892D838E9D8}"/>
                                            </p:graphicEl>
                                          </p:spTgt>
                                        </p:tgtEl>
                                        <p:attrNameLst>
                                          <p:attrName>style.visibility</p:attrName>
                                        </p:attrNameLst>
                                      </p:cBhvr>
                                      <p:to>
                                        <p:strVal val="visible"/>
                                      </p:to>
                                    </p:set>
                                    <p:animEffect transition="in" filter="fade">
                                      <p:cBhvr>
                                        <p:cTn id="12" dur="500"/>
                                        <p:tgtEl>
                                          <p:spTgt spid="5">
                                            <p:graphicEl>
                                              <a:dgm id="{36C531D6-EE0B-4514-BCBC-0892D838E9D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9FEE879D-97FB-4976-BE2C-205EF6BA8E71}"/>
                                            </p:graphicEl>
                                          </p:spTgt>
                                        </p:tgtEl>
                                        <p:attrNameLst>
                                          <p:attrName>style.visibility</p:attrName>
                                        </p:attrNameLst>
                                      </p:cBhvr>
                                      <p:to>
                                        <p:strVal val="visible"/>
                                      </p:to>
                                    </p:set>
                                    <p:animEffect transition="in" filter="fade">
                                      <p:cBhvr>
                                        <p:cTn id="17" dur="500"/>
                                        <p:tgtEl>
                                          <p:spTgt spid="5">
                                            <p:graphicEl>
                                              <a:dgm id="{9FEE879D-97FB-4976-BE2C-205EF6BA8E7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14C94E7A-89CC-4301-9079-FF4FA3A1F7AF}"/>
                                            </p:graphicEl>
                                          </p:spTgt>
                                        </p:tgtEl>
                                        <p:attrNameLst>
                                          <p:attrName>style.visibility</p:attrName>
                                        </p:attrNameLst>
                                      </p:cBhvr>
                                      <p:to>
                                        <p:strVal val="visible"/>
                                      </p:to>
                                    </p:set>
                                    <p:animEffect transition="in" filter="fade">
                                      <p:cBhvr>
                                        <p:cTn id="22" dur="500"/>
                                        <p:tgtEl>
                                          <p:spTgt spid="5">
                                            <p:graphicEl>
                                              <a:dgm id="{14C94E7A-89CC-4301-9079-FF4FA3A1F7A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Apps</a:t>
            </a:r>
          </a:p>
        </p:txBody>
      </p:sp>
      <p:sp>
        <p:nvSpPr>
          <p:cNvPr id="3" name="TextBox 2"/>
          <p:cNvSpPr txBox="1"/>
          <p:nvPr/>
        </p:nvSpPr>
        <p:spPr>
          <a:xfrm>
            <a:off x="774825" y="3462885"/>
            <a:ext cx="10397150"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Window into App workspace</a:t>
            </a:r>
          </a:p>
          <a:p>
            <a:pPr marL="285750" indent="-285750">
              <a:buFont typeface="Arial" panose="020B0604020202020204" pitchFamily="34" charset="0"/>
              <a:buChar char="•"/>
            </a:pPr>
            <a:r>
              <a:rPr lang="en-US" sz="3200" dirty="0"/>
              <a:t>Kind of like Organizational Content Packs…  but not.</a:t>
            </a:r>
          </a:p>
          <a:p>
            <a:pPr marL="285750" indent="-285750">
              <a:buFont typeface="Arial" panose="020B0604020202020204" pitchFamily="34" charset="0"/>
              <a:buChar char="•"/>
            </a:pPr>
            <a:r>
              <a:rPr lang="en-US" sz="3200" dirty="0"/>
              <a:t>Only one App per App workspace</a:t>
            </a:r>
          </a:p>
          <a:p>
            <a:pPr marL="285750" indent="-285750">
              <a:buFont typeface="Arial" panose="020B0604020202020204" pitchFamily="34" charset="0"/>
              <a:buChar char="•"/>
            </a:pPr>
            <a:r>
              <a:rPr lang="en-US" sz="3200" dirty="0"/>
              <a:t>Only Pro users can use apps, unless…  Premium!</a:t>
            </a:r>
          </a:p>
          <a:p>
            <a:pPr marL="285750" indent="-285750">
              <a:buFont typeface="Arial" panose="020B0604020202020204" pitchFamily="34" charset="0"/>
              <a:buChar char="•"/>
            </a:pPr>
            <a:r>
              <a:rPr lang="en-US" sz="3200" dirty="0"/>
              <a:t>Cannot be shared outside organization (coming soon)</a:t>
            </a:r>
          </a:p>
          <a:p>
            <a:pPr marL="285750" indent="-285750">
              <a:buFont typeface="Arial" panose="020B0604020202020204" pitchFamily="34" charset="0"/>
              <a:buChar char="•"/>
            </a:pPr>
            <a:r>
              <a:rPr lang="en-US" sz="3200" dirty="0"/>
              <a:t>All content is part of app. (selective content coming soon)</a:t>
            </a:r>
          </a:p>
        </p:txBody>
      </p:sp>
      <p:pic>
        <p:nvPicPr>
          <p:cNvPr id="4" name="Picture 3"/>
          <p:cNvPicPr>
            <a:picLocks noChangeAspect="1"/>
          </p:cNvPicPr>
          <p:nvPr/>
        </p:nvPicPr>
        <p:blipFill>
          <a:blip r:embed="rId3"/>
          <a:stretch>
            <a:fillRect/>
          </a:stretch>
        </p:blipFill>
        <p:spPr>
          <a:xfrm>
            <a:off x="6753366" y="191570"/>
            <a:ext cx="5276190" cy="3685714"/>
          </a:xfrm>
          <a:prstGeom prst="rect">
            <a:avLst/>
          </a:prstGeom>
        </p:spPr>
      </p:pic>
    </p:spTree>
    <p:extLst>
      <p:ext uri="{BB962C8B-B14F-4D97-AF65-F5344CB8AC3E}">
        <p14:creationId xmlns:p14="http://schemas.microsoft.com/office/powerpoint/2010/main" val="362916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a:latin typeface="Segoe UI "/>
              </a:rPr>
              <a:t>Power BI Premium</a:t>
            </a:r>
          </a:p>
        </p:txBody>
      </p:sp>
    </p:spTree>
    <p:extLst>
      <p:ext uri="{BB962C8B-B14F-4D97-AF65-F5344CB8AC3E}">
        <p14:creationId xmlns:p14="http://schemas.microsoft.com/office/powerpoint/2010/main" val="405357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Shape 37"/>
          <p:cNvSpPr/>
          <p:nvPr/>
        </p:nvSpPr>
        <p:spPr>
          <a:xfrm>
            <a:off x="2424838" y="172212"/>
            <a:ext cx="9655722" cy="686937"/>
          </a:xfrm>
          <a:custGeom>
            <a:avLst/>
            <a:gdLst>
              <a:gd name="connsiteX0" fmla="*/ 0 w 5337732"/>
              <a:gd name="connsiteY0" fmla="*/ 0 h 700811"/>
              <a:gd name="connsiteX1" fmla="*/ 53600 w 5337732"/>
              <a:gd name="connsiteY1" fmla="*/ 0 h 700811"/>
              <a:gd name="connsiteX2" fmla="*/ 1915297 w 5337732"/>
              <a:gd name="connsiteY2" fmla="*/ 0 h 700811"/>
              <a:gd name="connsiteX3" fmla="*/ 1968897 w 5337732"/>
              <a:gd name="connsiteY3" fmla="*/ 0 h 700811"/>
              <a:gd name="connsiteX4" fmla="*/ 3512277 w 5337732"/>
              <a:gd name="connsiteY4" fmla="*/ 0 h 700811"/>
              <a:gd name="connsiteX5" fmla="*/ 5337732 w 5337732"/>
              <a:gd name="connsiteY5" fmla="*/ 0 h 700811"/>
              <a:gd name="connsiteX6" fmla="*/ 5337732 w 5337732"/>
              <a:gd name="connsiteY6" fmla="*/ 700811 h 700811"/>
              <a:gd name="connsiteX7" fmla="*/ 3512277 w 5337732"/>
              <a:gd name="connsiteY7" fmla="*/ 700811 h 700811"/>
              <a:gd name="connsiteX8" fmla="*/ 1968897 w 5337732"/>
              <a:gd name="connsiteY8" fmla="*/ 700811 h 700811"/>
              <a:gd name="connsiteX9" fmla="*/ 1915297 w 5337732"/>
              <a:gd name="connsiteY9" fmla="*/ 700811 h 700811"/>
              <a:gd name="connsiteX10" fmla="*/ 53600 w 5337732"/>
              <a:gd name="connsiteY10" fmla="*/ 700811 h 700811"/>
              <a:gd name="connsiteX11" fmla="*/ 0 w 5337732"/>
              <a:gd name="connsiteY11"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7732" h="700811">
                <a:moveTo>
                  <a:pt x="0" y="0"/>
                </a:moveTo>
                <a:lnTo>
                  <a:pt x="53600" y="0"/>
                </a:lnTo>
                <a:lnTo>
                  <a:pt x="1915297" y="0"/>
                </a:lnTo>
                <a:lnTo>
                  <a:pt x="1968897" y="0"/>
                </a:lnTo>
                <a:lnTo>
                  <a:pt x="3512277" y="0"/>
                </a:lnTo>
                <a:lnTo>
                  <a:pt x="5337732" y="0"/>
                </a:lnTo>
                <a:lnTo>
                  <a:pt x="5337732" y="700811"/>
                </a:lnTo>
                <a:lnTo>
                  <a:pt x="3512277" y="700811"/>
                </a:lnTo>
                <a:lnTo>
                  <a:pt x="1968897" y="700811"/>
                </a:lnTo>
                <a:lnTo>
                  <a:pt x="1915297" y="700811"/>
                </a:lnTo>
                <a:lnTo>
                  <a:pt x="53600" y="700811"/>
                </a:lnTo>
                <a:lnTo>
                  <a:pt x="0" y="700811"/>
                </a:lnTo>
                <a:close/>
              </a:path>
            </a:pathLst>
          </a:custGeom>
          <a:solidFill>
            <a:schemeClr val="bg1">
              <a:lumMod val="95000"/>
            </a:schemeClr>
          </a:solidFill>
          <a:ln>
            <a:noFill/>
          </a:ln>
        </p:spPr>
        <p:txBody>
          <a:bodyPr vert="horz" wrap="square" lIns="358519" tIns="44814" rIns="985927" bIns="44814" rtlCol="0" anchor="ctr">
            <a:noAutofit/>
          </a:bodyPr>
          <a:lstStyle/>
          <a:p>
            <a:pPr algn="r" defTabSz="914192" fontAlgn="base">
              <a:lnSpc>
                <a:spcPct val="90000"/>
              </a:lnSpc>
              <a:spcBef>
                <a:spcPct val="0"/>
              </a:spcBef>
              <a:spcAft>
                <a:spcPts val="588"/>
              </a:spcAft>
              <a:defRPr/>
            </a:pPr>
            <a:endParaRPr lang="en-US" sz="1567"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4178286102"/>
              </p:ext>
            </p:extLst>
          </p:nvPr>
        </p:nvGraphicFramePr>
        <p:xfrm>
          <a:off x="2424838" y="0"/>
          <a:ext cx="9398988" cy="6160202"/>
        </p:xfrm>
        <a:graphic>
          <a:graphicData uri="http://schemas.openxmlformats.org/drawingml/2006/table">
            <a:tbl>
              <a:tblPr firstRow="1" bandRow="1"/>
              <a:tblGrid>
                <a:gridCol w="3075540">
                  <a:extLst>
                    <a:ext uri="{9D8B030D-6E8A-4147-A177-3AD203B41FA5}">
                      <a16:colId xmlns:a16="http://schemas.microsoft.com/office/drawing/2014/main" val="2252565066"/>
                    </a:ext>
                  </a:extLst>
                </a:gridCol>
                <a:gridCol w="1144130">
                  <a:extLst>
                    <a:ext uri="{9D8B030D-6E8A-4147-A177-3AD203B41FA5}">
                      <a16:colId xmlns:a16="http://schemas.microsoft.com/office/drawing/2014/main" val="270749842"/>
                    </a:ext>
                  </a:extLst>
                </a:gridCol>
                <a:gridCol w="1516693">
                  <a:extLst>
                    <a:ext uri="{9D8B030D-6E8A-4147-A177-3AD203B41FA5}">
                      <a16:colId xmlns:a16="http://schemas.microsoft.com/office/drawing/2014/main" val="3156067382"/>
                    </a:ext>
                  </a:extLst>
                </a:gridCol>
                <a:gridCol w="1629155">
                  <a:extLst>
                    <a:ext uri="{9D8B030D-6E8A-4147-A177-3AD203B41FA5}">
                      <a16:colId xmlns:a16="http://schemas.microsoft.com/office/drawing/2014/main" val="733802376"/>
                    </a:ext>
                  </a:extLst>
                </a:gridCol>
                <a:gridCol w="2033470">
                  <a:extLst>
                    <a:ext uri="{9D8B030D-6E8A-4147-A177-3AD203B41FA5}">
                      <a16:colId xmlns:a16="http://schemas.microsoft.com/office/drawing/2014/main" val="544901842"/>
                    </a:ext>
                  </a:extLst>
                </a:gridCol>
              </a:tblGrid>
              <a:tr h="925494">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Node</a:t>
                      </a:r>
                    </a:p>
                  </a:txBody>
                  <a:tcPr marL="179259" marR="17925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Virtual</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cores</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79259"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Deployment</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option</a:t>
                      </a:r>
                      <a:endPar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endParaRPr>
                    </a:p>
                  </a:txBody>
                  <a:tcPr marL="179259"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Price</a:t>
                      </a:r>
                      <a:r>
                        <a:rPr lang="en-US" sz="1400" kern="1200" baseline="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 per month</a:t>
                      </a:r>
                      <a:r>
                        <a:rPr lang="en-US" sz="1400" kern="1200" baseline="300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1</a:t>
                      </a:r>
                    </a:p>
                  </a:txBody>
                  <a:tcPr marL="89630" marR="26888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ase" latinLnBrk="0" hangingPunct="1">
                        <a:lnSpc>
                          <a:spcPct val="90000"/>
                        </a:lnSpc>
                        <a:spcBef>
                          <a:spcPct val="0"/>
                        </a:spcBef>
                        <a:spcAft>
                          <a:spcPts val="600"/>
                        </a:spcAft>
                        <a:defRPr/>
                      </a:pPr>
                      <a:r>
                        <a:rPr lang="en-US" sz="1400" kern="1200" dirty="0">
                          <a:gradFill>
                            <a:gsLst>
                              <a:gs pos="2917">
                                <a:schemeClr val="tx2"/>
                              </a:gs>
                              <a:gs pos="100000">
                                <a:schemeClr val="tx2"/>
                              </a:gs>
                            </a:gsLst>
                            <a:lin ang="5400000" scaled="0"/>
                          </a:gradFill>
                          <a:latin typeface="Segoe UI Semibold" panose="020B0702040204020203" pitchFamily="34" charset="0"/>
                          <a:ea typeface="+mn-ea"/>
                          <a:cs typeface="Segoe UI Semibold" panose="020B0702040204020203" pitchFamily="34" charset="0"/>
                        </a:rPr>
                        <a:t>Max page renders at peak hour </a:t>
                      </a:r>
                    </a:p>
                  </a:txBody>
                  <a:tcPr marL="89630" marR="268889"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984337"/>
                  </a:ext>
                </a:extLst>
              </a:tr>
              <a:tr h="1362791">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EM3</a:t>
                      </a:r>
                      <a:r>
                        <a:rPr lang="en-US" sz="1400" b="0" i="0" kern="1200" baseline="30000" noProof="0" dirty="0">
                          <a:gradFill>
                            <a:gsLst>
                              <a:gs pos="0">
                                <a:schemeClr val="tx1"/>
                              </a:gs>
                              <a:gs pos="100000">
                                <a:schemeClr val="tx1"/>
                              </a:gs>
                            </a:gsLst>
                            <a:lin ang="5400000" scaled="1"/>
                          </a:gradFill>
                          <a:latin typeface="Segoe UI "/>
                          <a:ea typeface="+mn-ea"/>
                          <a:cs typeface="+mn-cs"/>
                        </a:rPr>
                        <a:t> (Monthly)</a:t>
                      </a:r>
                      <a:endParaRPr lang="en-US" sz="1400" b="0" i="0" kern="1200" noProof="0" dirty="0">
                        <a:gradFill>
                          <a:gsLst>
                            <a:gs pos="0">
                              <a:schemeClr val="tx1"/>
                            </a:gs>
                            <a:gs pos="100000">
                              <a:schemeClr val="tx1"/>
                            </a:gs>
                          </a:gsLst>
                          <a:lin ang="5400000" scaled="1"/>
                        </a:gradFill>
                        <a:latin typeface="Segoe UI "/>
                        <a:ea typeface="+mn-ea"/>
                        <a:cs typeface="+mn-cs"/>
                      </a:endParaRP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4</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601-1,200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762903"/>
                  </a:ext>
                </a:extLst>
              </a:tr>
              <a:tr h="114633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Power BI Premium</a:t>
                      </a:r>
                      <a:r>
                        <a:rPr lang="en-US" sz="1400" b="0" i="0" kern="1200" baseline="0" dirty="0">
                          <a:gradFill>
                            <a:gsLst>
                              <a:gs pos="0">
                                <a:schemeClr val="tx1"/>
                              </a:gs>
                              <a:gs pos="100000">
                                <a:schemeClr val="tx1"/>
                              </a:gs>
                            </a:gsLst>
                            <a:lin ang="5400000" scaled="1"/>
                          </a:gradFill>
                          <a:latin typeface="Segoe UI "/>
                          <a:ea typeface="+mn-ea"/>
                          <a:cs typeface="+mn-cs"/>
                        </a:rPr>
                        <a:t> </a:t>
                      </a:r>
                      <a:r>
                        <a:rPr lang="en-US" sz="1400" b="0" i="0" kern="1200" noProof="0" dirty="0">
                          <a:gradFill>
                            <a:gsLst>
                              <a:gs pos="0">
                                <a:schemeClr val="tx1"/>
                              </a:gs>
                              <a:gs pos="100000">
                                <a:schemeClr val="tx1"/>
                              </a:gs>
                            </a:gsLst>
                            <a:lin ang="5400000" scaled="1"/>
                          </a:gradFill>
                          <a:latin typeface="Segoe UI "/>
                          <a:ea typeface="+mn-ea"/>
                          <a:cs typeface="+mn-cs"/>
                        </a:rPr>
                        <a:t>P1 </a:t>
                      </a:r>
                      <a:r>
                        <a:rPr lang="en-US" sz="1400" b="0" i="0" kern="1200" baseline="30000" noProof="0" dirty="0">
                          <a:gradFill>
                            <a:gsLst>
                              <a:gs pos="0">
                                <a:schemeClr val="tx1"/>
                              </a:gs>
                              <a:gs pos="100000">
                                <a:schemeClr val="tx1"/>
                              </a:gs>
                            </a:gsLst>
                            <a:lin ang="5400000" scaled="1"/>
                          </a:gradFill>
                          <a:latin typeface="Segoe UI "/>
                          <a:ea typeface="+mn-ea"/>
                          <a:cs typeface="+mn-cs"/>
                        </a:rPr>
                        <a:t>(Monthly)</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8</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1400" b="0" i="0" kern="1200" dirty="0">
                          <a:gradFill>
                            <a:gsLst>
                              <a:gs pos="0">
                                <a:schemeClr val="tx1"/>
                              </a:gs>
                              <a:gs pos="100000">
                                <a:schemeClr val="tx1"/>
                              </a:gs>
                            </a:gsLst>
                            <a:lin ang="5400000" scaled="1"/>
                          </a:gradFill>
                          <a:latin typeface="Segoe UI "/>
                          <a:ea typeface="+mn-ea"/>
                          <a:cs typeface="+mn-cs"/>
                        </a:rPr>
                        <a:t>PaaS</a:t>
                      </a:r>
                      <a:r>
                        <a:rPr lang="en-US" sz="1400" b="0" i="0" kern="1200" baseline="0" dirty="0">
                          <a:gradFill>
                            <a:gsLst>
                              <a:gs pos="0">
                                <a:schemeClr val="tx1"/>
                              </a:gs>
                              <a:gs pos="100000">
                                <a:schemeClr val="tx1"/>
                              </a:gs>
                            </a:gsLst>
                            <a:lin ang="5400000" scaled="1"/>
                          </a:gradFill>
                          <a:latin typeface="Segoe UI "/>
                          <a:ea typeface="+mn-ea"/>
                          <a:cs typeface="+mn-cs"/>
                        </a:rPr>
                        <a:t> &amp; SaaS</a:t>
                      </a:r>
                      <a:endParaRPr lang="en-US" sz="1400" b="0" i="0" kern="1200" dirty="0">
                        <a:gradFill>
                          <a:gsLst>
                            <a:gs pos="0">
                              <a:schemeClr val="tx1"/>
                            </a:gs>
                            <a:gs pos="100000">
                              <a:schemeClr val="tx1"/>
                            </a:gs>
                          </a:gsLst>
                          <a:lin ang="5400000" scaled="1"/>
                        </a:gradFill>
                        <a:latin typeface="Segoe UI "/>
                        <a:ea typeface="+mn-ea"/>
                        <a:cs typeface="+mn-cs"/>
                      </a:endParaRP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1,201-2,400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9686575"/>
                  </a:ext>
                </a:extLst>
              </a:tr>
              <a:tr h="1362791">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P2</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16</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$9,995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2,401-4,800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1058904"/>
                  </a:ext>
                </a:extLst>
              </a:tr>
              <a:tr h="1362791">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Power BI Premium P3</a:t>
                      </a:r>
                    </a:p>
                  </a:txBody>
                  <a:tcPr marL="179259" marR="89630"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32</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dirty="0">
                          <a:gradFill>
                            <a:gsLst>
                              <a:gs pos="0">
                                <a:schemeClr val="tx1"/>
                              </a:gs>
                              <a:gs pos="100000">
                                <a:schemeClr val="tx1"/>
                              </a:gs>
                            </a:gsLst>
                            <a:lin ang="5400000" scaled="1"/>
                          </a:gradFill>
                          <a:latin typeface="Segoe UI "/>
                          <a:ea typeface="+mn-ea"/>
                          <a:cs typeface="+mn-cs"/>
                        </a:rPr>
                        <a:t>PaaS &amp; SaaS</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$19,995</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i="0" kern="1200" noProof="0" dirty="0">
                          <a:gradFill>
                            <a:gsLst>
                              <a:gs pos="0">
                                <a:schemeClr val="tx1"/>
                              </a:gs>
                              <a:gs pos="100000">
                                <a:schemeClr val="tx1"/>
                              </a:gs>
                            </a:gsLst>
                            <a:lin ang="5400000" scaled="1"/>
                          </a:gradFill>
                          <a:latin typeface="Segoe UI "/>
                          <a:ea typeface="+mn-ea"/>
                          <a:cs typeface="+mn-cs"/>
                        </a:rPr>
                        <a:t>4,801-9,600</a:t>
                      </a:r>
                    </a:p>
                  </a:txBody>
                  <a:tcPr marL="179259" marR="537778" marT="143407" marB="14340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542168"/>
                  </a:ext>
                </a:extLst>
              </a:tr>
            </a:tbl>
          </a:graphicData>
        </a:graphic>
      </p:graphicFrame>
      <p:sp>
        <p:nvSpPr>
          <p:cNvPr id="11" name="Freeform: Shape 10"/>
          <p:cNvSpPr/>
          <p:nvPr/>
        </p:nvSpPr>
        <p:spPr>
          <a:xfrm>
            <a:off x="194015" y="172212"/>
            <a:ext cx="2509500" cy="686937"/>
          </a:xfrm>
          <a:custGeom>
            <a:avLst/>
            <a:gdLst>
              <a:gd name="connsiteX0" fmla="*/ 0 w 3733799"/>
              <a:gd name="connsiteY0" fmla="*/ 0 h 700811"/>
              <a:gd name="connsiteX1" fmla="*/ 53600 w 3733799"/>
              <a:gd name="connsiteY1" fmla="*/ 0 h 700811"/>
              <a:gd name="connsiteX2" fmla="*/ 3512277 w 3733799"/>
              <a:gd name="connsiteY2" fmla="*/ 0 h 700811"/>
              <a:gd name="connsiteX3" fmla="*/ 3733799 w 3733799"/>
              <a:gd name="connsiteY3" fmla="*/ 350406 h 700811"/>
              <a:gd name="connsiteX4" fmla="*/ 3512277 w 3733799"/>
              <a:gd name="connsiteY4" fmla="*/ 700811 h 700811"/>
              <a:gd name="connsiteX5" fmla="*/ 53600 w 3733799"/>
              <a:gd name="connsiteY5" fmla="*/ 700811 h 700811"/>
              <a:gd name="connsiteX6" fmla="*/ 0 w 3733799"/>
              <a:gd name="connsiteY6" fmla="*/ 700811 h 70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3799" h="700811">
                <a:moveTo>
                  <a:pt x="0" y="0"/>
                </a:moveTo>
                <a:lnTo>
                  <a:pt x="53600" y="0"/>
                </a:lnTo>
                <a:lnTo>
                  <a:pt x="3512277" y="0"/>
                </a:lnTo>
                <a:lnTo>
                  <a:pt x="3733799" y="350406"/>
                </a:lnTo>
                <a:lnTo>
                  <a:pt x="3512277" y="700811"/>
                </a:lnTo>
                <a:lnTo>
                  <a:pt x="53600" y="700811"/>
                </a:lnTo>
                <a:lnTo>
                  <a:pt x="0" y="700811"/>
                </a:lnTo>
                <a:close/>
              </a:path>
            </a:pathLst>
          </a:custGeom>
          <a:solidFill>
            <a:schemeClr val="tx2"/>
          </a:solidFill>
          <a:ln>
            <a:noFill/>
          </a:ln>
        </p:spPr>
        <p:txBody>
          <a:bodyPr vert="horz" wrap="square" lIns="358519" tIns="44814" rIns="89630" bIns="44814" rtlCol="0" anchor="ctr">
            <a:noAutofit/>
          </a:bodyPr>
          <a:lstStyle/>
          <a:p>
            <a:pPr defTabSz="914192">
              <a:lnSpc>
                <a:spcPct val="90000"/>
              </a:lnSpc>
              <a:spcAft>
                <a:spcPts val="588"/>
              </a:spcAft>
              <a:defRPr/>
            </a:pPr>
            <a:r>
              <a:rPr lang="en-US" sz="1567"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POWER BI PREMIUM</a:t>
            </a:r>
          </a:p>
        </p:txBody>
      </p:sp>
      <p:sp>
        <p:nvSpPr>
          <p:cNvPr id="2" name="Explosion: 8 Points 1">
            <a:extLst>
              <a:ext uri="{FF2B5EF4-FFF2-40B4-BE49-F238E27FC236}">
                <a16:creationId xmlns:a16="http://schemas.microsoft.com/office/drawing/2014/main" id="{8418FE1C-58D4-4487-A7DF-D5D43513F6C0}"/>
              </a:ext>
            </a:extLst>
          </p:cNvPr>
          <p:cNvSpPr/>
          <p:nvPr/>
        </p:nvSpPr>
        <p:spPr>
          <a:xfrm>
            <a:off x="-1213339" y="597877"/>
            <a:ext cx="6321669" cy="4832563"/>
          </a:xfrm>
          <a:prstGeom prst="irregularSeal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New Azure Power BI Embedded Capacity</a:t>
            </a:r>
          </a:p>
        </p:txBody>
      </p:sp>
    </p:spTree>
    <p:extLst>
      <p:ext uri="{BB962C8B-B14F-4D97-AF65-F5344CB8AC3E}">
        <p14:creationId xmlns:p14="http://schemas.microsoft.com/office/powerpoint/2010/main" val="325828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42" presetClass="path" presetSubtype="0" decel="100000" fill="hold" nodeType="withEffect">
                                  <p:stCondLst>
                                    <p:cond delay="500"/>
                                  </p:stCondLst>
                                  <p:childTnLst>
                                    <p:animMotion origin="layout" path="M -4.79167E-6 -4.07407E-6 L -4.79167E-6 0.06366 " pathEditMode="relative" rAng="0" ptsTypes="AA">
                                      <p:cBhvr>
                                        <p:cTn id="13" dur="750" spd="-100000" fill="hold"/>
                                        <p:tgtEl>
                                          <p:spTgt spid="16"/>
                                        </p:tgtEl>
                                        <p:attrNameLst>
                                          <p:attrName>ppt_x</p:attrName>
                                          <p:attrName>ppt_y</p:attrName>
                                        </p:attrNameLst>
                                      </p:cBhvr>
                                      <p:rCtr x="0" y="3171"/>
                                    </p:animMotion>
                                  </p:childTnLst>
                                </p:cTn>
                              </p:par>
                              <p:par>
                                <p:cTn id="14" presetID="10" presetClass="entr" presetSubtype="0"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uy in a Cube.potx" id="{5C0F78FA-DC57-45C1-959A-4C7EDD67AADE}" vid="{F3DB65CC-E412-4E52-B0D2-21AD15E8AA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Guy in a Cube</Template>
  <TotalTime>1829</TotalTime>
  <Words>1470</Words>
  <Application>Microsoft Office PowerPoint</Application>
  <PresentationFormat>Widescreen</PresentationFormat>
  <Paragraphs>352</Paragraphs>
  <Slides>30</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Calibri Light</vt:lpstr>
      <vt:lpstr>Segoe Light</vt:lpstr>
      <vt:lpstr>Segoe UI</vt:lpstr>
      <vt:lpstr>Segoe UI </vt:lpstr>
      <vt:lpstr>Segoe UI Black</vt:lpstr>
      <vt:lpstr>Segoe UI Light</vt:lpstr>
      <vt:lpstr>Segoe UI Semibold</vt:lpstr>
      <vt:lpstr>Segoe UI Semilight</vt:lpstr>
      <vt:lpstr>Office Theme</vt:lpstr>
      <vt:lpstr>PowerPoint Presentation</vt:lpstr>
      <vt:lpstr>Thanks to our sponsors!</vt:lpstr>
      <vt:lpstr>PowerPoint Presentation</vt:lpstr>
      <vt:lpstr>PowerPoint Presentation</vt:lpstr>
      <vt:lpstr>Apps and  App Workspaces</vt:lpstr>
      <vt:lpstr>App workspaces</vt:lpstr>
      <vt:lpstr>Apps</vt:lpstr>
      <vt:lpstr>Power BI Premium</vt:lpstr>
      <vt:lpstr>PowerPoint Presentation</vt:lpstr>
      <vt:lpstr>Free users</vt:lpstr>
      <vt:lpstr>Power BI Premium</vt:lpstr>
      <vt:lpstr>Power BI Premium</vt:lpstr>
      <vt:lpstr>V-core pooling</vt:lpstr>
      <vt:lpstr>Power BI Report Server</vt:lpstr>
      <vt:lpstr>Power BI Report Server</vt:lpstr>
      <vt:lpstr>Authoring Power BI Reports</vt:lpstr>
      <vt:lpstr>Embedding</vt:lpstr>
      <vt:lpstr>Power BI Embedded: New Experience</vt:lpstr>
      <vt:lpstr>PowerPoint Presentation</vt:lpstr>
      <vt:lpstr>Appendix</vt:lpstr>
      <vt:lpstr>Embedding</vt:lpstr>
      <vt:lpstr>Update on Power BI for embedded analytics</vt:lpstr>
      <vt:lpstr>Power BI Embedded: Old Experience</vt:lpstr>
      <vt:lpstr>Power BI Embedded: New Experience</vt:lpstr>
      <vt:lpstr>Power BI Embedded Transition Timeline</vt:lpstr>
      <vt:lpstr>PowerPoint Presentation</vt:lpstr>
      <vt:lpstr>Create experience</vt:lpstr>
      <vt:lpstr>Provision experience </vt:lpstr>
      <vt:lpstr>Embed experience </vt:lpstr>
      <vt:lpstr>Guidance based on stage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Saxton</dc:creator>
  <cp:lastModifiedBy>Adam Saxton (GUY IN A CUBE)</cp:lastModifiedBy>
  <cp:revision>54</cp:revision>
  <dcterms:created xsi:type="dcterms:W3CDTF">2017-07-08T15:40:47Z</dcterms:created>
  <dcterms:modified xsi:type="dcterms:W3CDTF">2017-09-30T07:55:04Z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asaxton@microsoft.com</vt:lpwstr>
  </property>
  <property fmtid="{D5CDD505-2E9C-101B-9397-08002B2CF9AE}" pid="6" name="MSIP_Label_f42aa342-8706-4288-bd11-ebb85995028c_SetDate">
    <vt:lpwstr>2017-07-08T10:40:59.5345145-05:00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